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9"/>
  </p:notesMasterIdLst>
  <p:sldIdLst>
    <p:sldId id="274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AE41E5-1D13-46D2-94AD-5026E4913C1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hr-HR"/>
        </a:p>
      </dgm:t>
    </dgm:pt>
    <dgm:pt modelId="{4E43EE44-5B47-4E36-B8EB-EF62C1FD7627}">
      <dgm:prSet phldrT="[Tekst]"/>
      <dgm:spPr/>
      <dgm:t>
        <a:bodyPr vert="vert"/>
        <a:lstStyle/>
        <a:p>
          <a:r>
            <a:rPr lang="hr-HR" dirty="0"/>
            <a:t>Europske regije</a:t>
          </a:r>
        </a:p>
      </dgm:t>
    </dgm:pt>
    <dgm:pt modelId="{177D6AC4-717E-4C7A-9474-D168EE54C392}" type="parTrans" cxnId="{C76E7623-883E-433C-8B25-614797B0811F}">
      <dgm:prSet/>
      <dgm:spPr/>
      <dgm:t>
        <a:bodyPr/>
        <a:lstStyle/>
        <a:p>
          <a:endParaRPr lang="hr-HR"/>
        </a:p>
      </dgm:t>
    </dgm:pt>
    <dgm:pt modelId="{45F907E4-ED09-4DEE-8FFB-B174F0A360F8}" type="sibTrans" cxnId="{C76E7623-883E-433C-8B25-614797B0811F}">
      <dgm:prSet/>
      <dgm:spPr/>
      <dgm:t>
        <a:bodyPr/>
        <a:lstStyle/>
        <a:p>
          <a:endParaRPr lang="hr-HR"/>
        </a:p>
      </dgm:t>
    </dgm:pt>
    <dgm:pt modelId="{DF71DCF3-BC62-4DFD-9257-0F66DBCA8E9A}">
      <dgm:prSet phldrT="[Tekst]"/>
      <dgm:spPr/>
      <dgm:t>
        <a:bodyPr/>
        <a:lstStyle/>
        <a:p>
          <a:r>
            <a:rPr lang="hr-HR" dirty="0"/>
            <a:t>Srednja Europa</a:t>
          </a:r>
        </a:p>
      </dgm:t>
    </dgm:pt>
    <dgm:pt modelId="{D2169653-3AB2-4FFF-9A5E-FB894F3E2A56}" type="parTrans" cxnId="{1D86BE12-C5E1-43A6-B4AC-CB12A69629E2}">
      <dgm:prSet/>
      <dgm:spPr/>
      <dgm:t>
        <a:bodyPr/>
        <a:lstStyle/>
        <a:p>
          <a:endParaRPr lang="hr-HR"/>
        </a:p>
      </dgm:t>
    </dgm:pt>
    <dgm:pt modelId="{F1EC2561-8F84-4A42-A2C9-8F7CF792410F}" type="sibTrans" cxnId="{1D86BE12-C5E1-43A6-B4AC-CB12A69629E2}">
      <dgm:prSet/>
      <dgm:spPr/>
      <dgm:t>
        <a:bodyPr/>
        <a:lstStyle/>
        <a:p>
          <a:endParaRPr lang="hr-HR"/>
        </a:p>
      </dgm:t>
    </dgm:pt>
    <dgm:pt modelId="{3C93D5E8-0F43-4C04-8987-349ABBAF68BF}">
      <dgm:prSet phldrT="[Tekst]"/>
      <dgm:spPr/>
      <dgm:t>
        <a:bodyPr/>
        <a:lstStyle/>
        <a:p>
          <a:r>
            <a:rPr lang="hr-HR" dirty="0"/>
            <a:t>Južna Europa</a:t>
          </a:r>
        </a:p>
      </dgm:t>
    </dgm:pt>
    <dgm:pt modelId="{8118034D-3B80-4949-8F18-DB62B45741EB}" type="parTrans" cxnId="{29130B54-07C9-433D-A012-55ABAD3D33F8}">
      <dgm:prSet/>
      <dgm:spPr/>
      <dgm:t>
        <a:bodyPr/>
        <a:lstStyle/>
        <a:p>
          <a:endParaRPr lang="hr-HR"/>
        </a:p>
      </dgm:t>
    </dgm:pt>
    <dgm:pt modelId="{8BD73ED9-A718-47F4-BAD4-BDDE25448B10}" type="sibTrans" cxnId="{29130B54-07C9-433D-A012-55ABAD3D33F8}">
      <dgm:prSet/>
      <dgm:spPr/>
      <dgm:t>
        <a:bodyPr/>
        <a:lstStyle/>
        <a:p>
          <a:endParaRPr lang="hr-HR"/>
        </a:p>
      </dgm:t>
    </dgm:pt>
    <dgm:pt modelId="{88BA39BB-0317-49F2-90B1-1D481EEB1B84}">
      <dgm:prSet phldrT="[Tekst]"/>
      <dgm:spPr/>
      <dgm:t>
        <a:bodyPr/>
        <a:lstStyle/>
        <a:p>
          <a:r>
            <a:rPr lang="hr-HR" dirty="0"/>
            <a:t>Jugoistočna Europa</a:t>
          </a:r>
        </a:p>
      </dgm:t>
    </dgm:pt>
    <dgm:pt modelId="{ACAFFB47-C7BC-4021-B3B8-8D3F41F12D93}" type="parTrans" cxnId="{F82104F4-A994-4B2C-9E5F-3426A188BD46}">
      <dgm:prSet/>
      <dgm:spPr/>
      <dgm:t>
        <a:bodyPr/>
        <a:lstStyle/>
        <a:p>
          <a:endParaRPr lang="hr-HR"/>
        </a:p>
      </dgm:t>
    </dgm:pt>
    <dgm:pt modelId="{6D16266D-5C15-4639-96D7-3032C00A28F5}" type="sibTrans" cxnId="{F82104F4-A994-4B2C-9E5F-3426A188BD46}">
      <dgm:prSet/>
      <dgm:spPr/>
      <dgm:t>
        <a:bodyPr/>
        <a:lstStyle/>
        <a:p>
          <a:endParaRPr lang="hr-HR"/>
        </a:p>
      </dgm:t>
    </dgm:pt>
    <dgm:pt modelId="{3B9F272B-9803-4FFB-8113-49263748CEE2}">
      <dgm:prSet phldrT="[Tekst]"/>
      <dgm:spPr/>
      <dgm:t>
        <a:bodyPr/>
        <a:lstStyle/>
        <a:p>
          <a:r>
            <a:rPr lang="hr-HR" dirty="0"/>
            <a:t>Zapadna Europa</a:t>
          </a:r>
        </a:p>
      </dgm:t>
    </dgm:pt>
    <dgm:pt modelId="{E9EAB4AE-A8BC-409C-9703-6368A99FBC2F}" type="parTrans" cxnId="{29AFBB9A-7E34-495A-9B05-B7F6BD8BAEDA}">
      <dgm:prSet/>
      <dgm:spPr/>
      <dgm:t>
        <a:bodyPr/>
        <a:lstStyle/>
        <a:p>
          <a:endParaRPr lang="hr-HR"/>
        </a:p>
      </dgm:t>
    </dgm:pt>
    <dgm:pt modelId="{209BEF4F-156C-4C49-A73A-4DBA9151AD4D}" type="sibTrans" cxnId="{29AFBB9A-7E34-495A-9B05-B7F6BD8BAEDA}">
      <dgm:prSet/>
      <dgm:spPr/>
      <dgm:t>
        <a:bodyPr/>
        <a:lstStyle/>
        <a:p>
          <a:endParaRPr lang="hr-HR"/>
        </a:p>
      </dgm:t>
    </dgm:pt>
    <dgm:pt modelId="{7B0630DD-C595-4214-BBDC-4F5CBE2E7130}">
      <dgm:prSet phldrT="[Tekst]"/>
      <dgm:spPr/>
      <dgm:t>
        <a:bodyPr/>
        <a:lstStyle/>
        <a:p>
          <a:r>
            <a:rPr lang="hr-HR" dirty="0"/>
            <a:t>Sjeverna Europa</a:t>
          </a:r>
        </a:p>
      </dgm:t>
    </dgm:pt>
    <dgm:pt modelId="{BC0DA42C-1231-4EC8-A7A6-666064DDE7E8}" type="parTrans" cxnId="{E5742925-8F62-4BEE-AE80-F4301D1D7249}">
      <dgm:prSet/>
      <dgm:spPr/>
      <dgm:t>
        <a:bodyPr/>
        <a:lstStyle/>
        <a:p>
          <a:endParaRPr lang="hr-HR"/>
        </a:p>
      </dgm:t>
    </dgm:pt>
    <dgm:pt modelId="{ED57574B-DA8D-4609-BE52-05CC2672D924}" type="sibTrans" cxnId="{E5742925-8F62-4BEE-AE80-F4301D1D7249}">
      <dgm:prSet/>
      <dgm:spPr/>
      <dgm:t>
        <a:bodyPr/>
        <a:lstStyle/>
        <a:p>
          <a:endParaRPr lang="hr-HR"/>
        </a:p>
      </dgm:t>
    </dgm:pt>
    <dgm:pt modelId="{4DAE2333-AB91-4F40-86C0-0EB00E5404E4}">
      <dgm:prSet phldrT="[Tekst]"/>
      <dgm:spPr/>
      <dgm:t>
        <a:bodyPr/>
        <a:lstStyle/>
        <a:p>
          <a:r>
            <a:rPr lang="hr-HR" dirty="0"/>
            <a:t>Istočna Europa</a:t>
          </a:r>
        </a:p>
      </dgm:t>
    </dgm:pt>
    <dgm:pt modelId="{AD448D82-F362-4A85-BD94-C679B09C0015}" type="parTrans" cxnId="{5C350E03-2B7B-44BE-AE17-FCBC6162DF8C}">
      <dgm:prSet/>
      <dgm:spPr/>
      <dgm:t>
        <a:bodyPr/>
        <a:lstStyle/>
        <a:p>
          <a:endParaRPr lang="hr-HR"/>
        </a:p>
      </dgm:t>
    </dgm:pt>
    <dgm:pt modelId="{08EFB86D-DDF1-43BD-879B-4F8CE62885D3}" type="sibTrans" cxnId="{5C350E03-2B7B-44BE-AE17-FCBC6162DF8C}">
      <dgm:prSet/>
      <dgm:spPr/>
      <dgm:t>
        <a:bodyPr/>
        <a:lstStyle/>
        <a:p>
          <a:endParaRPr lang="hr-HR"/>
        </a:p>
      </dgm:t>
    </dgm:pt>
    <dgm:pt modelId="{951F1259-9D1B-4586-BBBA-936447B47E84}" type="pres">
      <dgm:prSet presAssocID="{24AE41E5-1D13-46D2-94AD-5026E4913C1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441DC03-A2E8-434D-9A28-CB28AD9B537D}" type="pres">
      <dgm:prSet presAssocID="{4E43EE44-5B47-4E36-B8EB-EF62C1FD7627}" presName="root1" presStyleCnt="0"/>
      <dgm:spPr/>
    </dgm:pt>
    <dgm:pt modelId="{69C327F5-1D79-4217-9E82-1C05445B695B}" type="pres">
      <dgm:prSet presAssocID="{4E43EE44-5B47-4E36-B8EB-EF62C1FD7627}" presName="LevelOneTextNode" presStyleLbl="node0" presStyleIdx="0" presStyleCnt="1" custScaleX="498688">
        <dgm:presLayoutVars>
          <dgm:chPref val="3"/>
        </dgm:presLayoutVars>
      </dgm:prSet>
      <dgm:spPr/>
    </dgm:pt>
    <dgm:pt modelId="{A747B3F2-1148-4BAF-9A4F-476FDB3BDF2B}" type="pres">
      <dgm:prSet presAssocID="{4E43EE44-5B47-4E36-B8EB-EF62C1FD7627}" presName="level2hierChild" presStyleCnt="0"/>
      <dgm:spPr/>
    </dgm:pt>
    <dgm:pt modelId="{1A2F5FC8-856A-49D5-A2E1-0A8ADA407EB5}" type="pres">
      <dgm:prSet presAssocID="{D2169653-3AB2-4FFF-9A5E-FB894F3E2A56}" presName="conn2-1" presStyleLbl="parChTrans1D2" presStyleIdx="0" presStyleCnt="6"/>
      <dgm:spPr/>
    </dgm:pt>
    <dgm:pt modelId="{1642B87A-7779-4394-B954-28B84B55D2B7}" type="pres">
      <dgm:prSet presAssocID="{D2169653-3AB2-4FFF-9A5E-FB894F3E2A56}" presName="connTx" presStyleLbl="parChTrans1D2" presStyleIdx="0" presStyleCnt="6"/>
      <dgm:spPr/>
    </dgm:pt>
    <dgm:pt modelId="{45A49065-8D40-410B-B247-1CCB0ED92099}" type="pres">
      <dgm:prSet presAssocID="{DF71DCF3-BC62-4DFD-9257-0F66DBCA8E9A}" presName="root2" presStyleCnt="0"/>
      <dgm:spPr/>
    </dgm:pt>
    <dgm:pt modelId="{6C71BA04-BF28-4731-AAD5-3BF488EAE38A}" type="pres">
      <dgm:prSet presAssocID="{DF71DCF3-BC62-4DFD-9257-0F66DBCA8E9A}" presName="LevelTwoTextNode" presStyleLbl="node2" presStyleIdx="0" presStyleCnt="6">
        <dgm:presLayoutVars>
          <dgm:chPref val="3"/>
        </dgm:presLayoutVars>
      </dgm:prSet>
      <dgm:spPr/>
    </dgm:pt>
    <dgm:pt modelId="{F0BFCC41-F683-4798-AE11-D806F2554BA5}" type="pres">
      <dgm:prSet presAssocID="{DF71DCF3-BC62-4DFD-9257-0F66DBCA8E9A}" presName="level3hierChild" presStyleCnt="0"/>
      <dgm:spPr/>
    </dgm:pt>
    <dgm:pt modelId="{D6612AA8-6925-4C18-8193-FF7B65E7051E}" type="pres">
      <dgm:prSet presAssocID="{8118034D-3B80-4949-8F18-DB62B45741EB}" presName="conn2-1" presStyleLbl="parChTrans1D2" presStyleIdx="1" presStyleCnt="6"/>
      <dgm:spPr/>
    </dgm:pt>
    <dgm:pt modelId="{05585767-155D-4D97-840C-791F6F5355E9}" type="pres">
      <dgm:prSet presAssocID="{8118034D-3B80-4949-8F18-DB62B45741EB}" presName="connTx" presStyleLbl="parChTrans1D2" presStyleIdx="1" presStyleCnt="6"/>
      <dgm:spPr/>
    </dgm:pt>
    <dgm:pt modelId="{02169327-D8B1-4AD0-A7AA-7DA2D310419F}" type="pres">
      <dgm:prSet presAssocID="{3C93D5E8-0F43-4C04-8987-349ABBAF68BF}" presName="root2" presStyleCnt="0"/>
      <dgm:spPr/>
    </dgm:pt>
    <dgm:pt modelId="{011CC97F-999B-4F4E-9F99-E67F01DA64B9}" type="pres">
      <dgm:prSet presAssocID="{3C93D5E8-0F43-4C04-8987-349ABBAF68BF}" presName="LevelTwoTextNode" presStyleLbl="node2" presStyleIdx="1" presStyleCnt="6">
        <dgm:presLayoutVars>
          <dgm:chPref val="3"/>
        </dgm:presLayoutVars>
      </dgm:prSet>
      <dgm:spPr/>
    </dgm:pt>
    <dgm:pt modelId="{F71C2C57-EBF1-4FD1-9365-14586CAA82B8}" type="pres">
      <dgm:prSet presAssocID="{3C93D5E8-0F43-4C04-8987-349ABBAF68BF}" presName="level3hierChild" presStyleCnt="0"/>
      <dgm:spPr/>
    </dgm:pt>
    <dgm:pt modelId="{DE36D9A1-738F-4280-86C7-1F820B611806}" type="pres">
      <dgm:prSet presAssocID="{ACAFFB47-C7BC-4021-B3B8-8D3F41F12D93}" presName="conn2-1" presStyleLbl="parChTrans1D2" presStyleIdx="2" presStyleCnt="6"/>
      <dgm:spPr/>
    </dgm:pt>
    <dgm:pt modelId="{6996031B-F9F4-4C3D-B6E7-9D69F6670A65}" type="pres">
      <dgm:prSet presAssocID="{ACAFFB47-C7BC-4021-B3B8-8D3F41F12D93}" presName="connTx" presStyleLbl="parChTrans1D2" presStyleIdx="2" presStyleCnt="6"/>
      <dgm:spPr/>
    </dgm:pt>
    <dgm:pt modelId="{5053A258-0095-4492-8231-4A0C1977DE96}" type="pres">
      <dgm:prSet presAssocID="{88BA39BB-0317-49F2-90B1-1D481EEB1B84}" presName="root2" presStyleCnt="0"/>
      <dgm:spPr/>
    </dgm:pt>
    <dgm:pt modelId="{9ABD6F06-4DF2-4D45-B6DB-D3E581A9D0D9}" type="pres">
      <dgm:prSet presAssocID="{88BA39BB-0317-49F2-90B1-1D481EEB1B84}" presName="LevelTwoTextNode" presStyleLbl="node2" presStyleIdx="2" presStyleCnt="6">
        <dgm:presLayoutVars>
          <dgm:chPref val="3"/>
        </dgm:presLayoutVars>
      </dgm:prSet>
      <dgm:spPr/>
    </dgm:pt>
    <dgm:pt modelId="{A3FD369A-E4B9-4826-B2EE-6F87B6A0B72C}" type="pres">
      <dgm:prSet presAssocID="{88BA39BB-0317-49F2-90B1-1D481EEB1B84}" presName="level3hierChild" presStyleCnt="0"/>
      <dgm:spPr/>
    </dgm:pt>
    <dgm:pt modelId="{76610B6C-5797-4ED5-9F70-1ED9BA655486}" type="pres">
      <dgm:prSet presAssocID="{E9EAB4AE-A8BC-409C-9703-6368A99FBC2F}" presName="conn2-1" presStyleLbl="parChTrans1D2" presStyleIdx="3" presStyleCnt="6"/>
      <dgm:spPr/>
    </dgm:pt>
    <dgm:pt modelId="{C9A760DA-5813-4C0B-AA8A-71EAC4172894}" type="pres">
      <dgm:prSet presAssocID="{E9EAB4AE-A8BC-409C-9703-6368A99FBC2F}" presName="connTx" presStyleLbl="parChTrans1D2" presStyleIdx="3" presStyleCnt="6"/>
      <dgm:spPr/>
    </dgm:pt>
    <dgm:pt modelId="{0BB2D7D5-95EB-4284-9F87-DAF45C68483C}" type="pres">
      <dgm:prSet presAssocID="{3B9F272B-9803-4FFB-8113-49263748CEE2}" presName="root2" presStyleCnt="0"/>
      <dgm:spPr/>
    </dgm:pt>
    <dgm:pt modelId="{17596996-AEE7-445D-A09C-243945E2283F}" type="pres">
      <dgm:prSet presAssocID="{3B9F272B-9803-4FFB-8113-49263748CEE2}" presName="LevelTwoTextNode" presStyleLbl="node2" presStyleIdx="3" presStyleCnt="6">
        <dgm:presLayoutVars>
          <dgm:chPref val="3"/>
        </dgm:presLayoutVars>
      </dgm:prSet>
      <dgm:spPr/>
    </dgm:pt>
    <dgm:pt modelId="{6E263F53-43B9-487B-8E54-B3957A417255}" type="pres">
      <dgm:prSet presAssocID="{3B9F272B-9803-4FFB-8113-49263748CEE2}" presName="level3hierChild" presStyleCnt="0"/>
      <dgm:spPr/>
    </dgm:pt>
    <dgm:pt modelId="{34E13027-D3A3-4CDE-A0D9-B97F9B4C87C5}" type="pres">
      <dgm:prSet presAssocID="{BC0DA42C-1231-4EC8-A7A6-666064DDE7E8}" presName="conn2-1" presStyleLbl="parChTrans1D2" presStyleIdx="4" presStyleCnt="6"/>
      <dgm:spPr/>
    </dgm:pt>
    <dgm:pt modelId="{EC957B9F-5475-4094-9213-493BBEF89584}" type="pres">
      <dgm:prSet presAssocID="{BC0DA42C-1231-4EC8-A7A6-666064DDE7E8}" presName="connTx" presStyleLbl="parChTrans1D2" presStyleIdx="4" presStyleCnt="6"/>
      <dgm:spPr/>
    </dgm:pt>
    <dgm:pt modelId="{6CCD853E-2623-474A-85F0-AD3DE8F62AA3}" type="pres">
      <dgm:prSet presAssocID="{7B0630DD-C595-4214-BBDC-4F5CBE2E7130}" presName="root2" presStyleCnt="0"/>
      <dgm:spPr/>
    </dgm:pt>
    <dgm:pt modelId="{FEFF1959-53E9-4020-865B-8EF4E9193D6D}" type="pres">
      <dgm:prSet presAssocID="{7B0630DD-C595-4214-BBDC-4F5CBE2E7130}" presName="LevelTwoTextNode" presStyleLbl="node2" presStyleIdx="4" presStyleCnt="6">
        <dgm:presLayoutVars>
          <dgm:chPref val="3"/>
        </dgm:presLayoutVars>
      </dgm:prSet>
      <dgm:spPr/>
    </dgm:pt>
    <dgm:pt modelId="{4DEEC139-3D61-4419-8865-B206661B21C2}" type="pres">
      <dgm:prSet presAssocID="{7B0630DD-C595-4214-BBDC-4F5CBE2E7130}" presName="level3hierChild" presStyleCnt="0"/>
      <dgm:spPr/>
    </dgm:pt>
    <dgm:pt modelId="{94D5189C-5ECA-4B4C-8441-0A3C8A2D5F40}" type="pres">
      <dgm:prSet presAssocID="{AD448D82-F362-4A85-BD94-C679B09C0015}" presName="conn2-1" presStyleLbl="parChTrans1D2" presStyleIdx="5" presStyleCnt="6"/>
      <dgm:spPr/>
    </dgm:pt>
    <dgm:pt modelId="{F643CD5F-95DC-46FA-A493-BD5D1BB14B71}" type="pres">
      <dgm:prSet presAssocID="{AD448D82-F362-4A85-BD94-C679B09C0015}" presName="connTx" presStyleLbl="parChTrans1D2" presStyleIdx="5" presStyleCnt="6"/>
      <dgm:spPr/>
    </dgm:pt>
    <dgm:pt modelId="{2D9A8E92-3608-4806-B739-AE72D99A2208}" type="pres">
      <dgm:prSet presAssocID="{4DAE2333-AB91-4F40-86C0-0EB00E5404E4}" presName="root2" presStyleCnt="0"/>
      <dgm:spPr/>
    </dgm:pt>
    <dgm:pt modelId="{70ECD827-7F43-41A3-B61C-DEBE45DFEC6E}" type="pres">
      <dgm:prSet presAssocID="{4DAE2333-AB91-4F40-86C0-0EB00E5404E4}" presName="LevelTwoTextNode" presStyleLbl="node2" presStyleIdx="5" presStyleCnt="6">
        <dgm:presLayoutVars>
          <dgm:chPref val="3"/>
        </dgm:presLayoutVars>
      </dgm:prSet>
      <dgm:spPr/>
    </dgm:pt>
    <dgm:pt modelId="{342C4EE4-05DC-4DF8-B636-F6521B8B4CBD}" type="pres">
      <dgm:prSet presAssocID="{4DAE2333-AB91-4F40-86C0-0EB00E5404E4}" presName="level3hierChild" presStyleCnt="0"/>
      <dgm:spPr/>
    </dgm:pt>
  </dgm:ptLst>
  <dgm:cxnLst>
    <dgm:cxn modelId="{5C350E03-2B7B-44BE-AE17-FCBC6162DF8C}" srcId="{4E43EE44-5B47-4E36-B8EB-EF62C1FD7627}" destId="{4DAE2333-AB91-4F40-86C0-0EB00E5404E4}" srcOrd="5" destOrd="0" parTransId="{AD448D82-F362-4A85-BD94-C679B09C0015}" sibTransId="{08EFB86D-DDF1-43BD-879B-4F8CE62885D3}"/>
    <dgm:cxn modelId="{895DA608-F8C5-41EF-9806-9B9436FC7E04}" type="presOf" srcId="{8118034D-3B80-4949-8F18-DB62B45741EB}" destId="{D6612AA8-6925-4C18-8193-FF7B65E7051E}" srcOrd="0" destOrd="0" presId="urn:microsoft.com/office/officeart/2008/layout/HorizontalMultiLevelHierarchy"/>
    <dgm:cxn modelId="{1D86BE12-C5E1-43A6-B4AC-CB12A69629E2}" srcId="{4E43EE44-5B47-4E36-B8EB-EF62C1FD7627}" destId="{DF71DCF3-BC62-4DFD-9257-0F66DBCA8E9A}" srcOrd="0" destOrd="0" parTransId="{D2169653-3AB2-4FFF-9A5E-FB894F3E2A56}" sibTransId="{F1EC2561-8F84-4A42-A2C9-8F7CF792410F}"/>
    <dgm:cxn modelId="{163EB713-76AE-4B58-9AF0-E1CB7CFE1CA5}" type="presOf" srcId="{ACAFFB47-C7BC-4021-B3B8-8D3F41F12D93}" destId="{6996031B-F9F4-4C3D-B6E7-9D69F6670A65}" srcOrd="1" destOrd="0" presId="urn:microsoft.com/office/officeart/2008/layout/HorizontalMultiLevelHierarchy"/>
    <dgm:cxn modelId="{B6D7741E-F460-43EA-9011-20C629BE2DE6}" type="presOf" srcId="{4DAE2333-AB91-4F40-86C0-0EB00E5404E4}" destId="{70ECD827-7F43-41A3-B61C-DEBE45DFEC6E}" srcOrd="0" destOrd="0" presId="urn:microsoft.com/office/officeart/2008/layout/HorizontalMultiLevelHierarchy"/>
    <dgm:cxn modelId="{5B5D811E-D741-43FF-9C29-BF668504A6AA}" type="presOf" srcId="{D2169653-3AB2-4FFF-9A5E-FB894F3E2A56}" destId="{1A2F5FC8-856A-49D5-A2E1-0A8ADA407EB5}" srcOrd="0" destOrd="0" presId="urn:microsoft.com/office/officeart/2008/layout/HorizontalMultiLevelHierarchy"/>
    <dgm:cxn modelId="{70660822-6110-4F36-90CA-AD2229E0006C}" type="presOf" srcId="{7B0630DD-C595-4214-BBDC-4F5CBE2E7130}" destId="{FEFF1959-53E9-4020-865B-8EF4E9193D6D}" srcOrd="0" destOrd="0" presId="urn:microsoft.com/office/officeart/2008/layout/HorizontalMultiLevelHierarchy"/>
    <dgm:cxn modelId="{C76E7623-883E-433C-8B25-614797B0811F}" srcId="{24AE41E5-1D13-46D2-94AD-5026E4913C1F}" destId="{4E43EE44-5B47-4E36-B8EB-EF62C1FD7627}" srcOrd="0" destOrd="0" parTransId="{177D6AC4-717E-4C7A-9474-D168EE54C392}" sibTransId="{45F907E4-ED09-4DEE-8FFB-B174F0A360F8}"/>
    <dgm:cxn modelId="{E5742925-8F62-4BEE-AE80-F4301D1D7249}" srcId="{4E43EE44-5B47-4E36-B8EB-EF62C1FD7627}" destId="{7B0630DD-C595-4214-BBDC-4F5CBE2E7130}" srcOrd="4" destOrd="0" parTransId="{BC0DA42C-1231-4EC8-A7A6-666064DDE7E8}" sibTransId="{ED57574B-DA8D-4609-BE52-05CC2672D924}"/>
    <dgm:cxn modelId="{B0AC5C3B-B00A-4D39-BD93-765176DD4356}" type="presOf" srcId="{D2169653-3AB2-4FFF-9A5E-FB894F3E2A56}" destId="{1642B87A-7779-4394-B954-28B84B55D2B7}" srcOrd="1" destOrd="0" presId="urn:microsoft.com/office/officeart/2008/layout/HorizontalMultiLevelHierarchy"/>
    <dgm:cxn modelId="{FC28A33F-833C-4DBC-A61E-ABFB99EA402B}" type="presOf" srcId="{AD448D82-F362-4A85-BD94-C679B09C0015}" destId="{F643CD5F-95DC-46FA-A493-BD5D1BB14B71}" srcOrd="1" destOrd="0" presId="urn:microsoft.com/office/officeart/2008/layout/HorizontalMultiLevelHierarchy"/>
    <dgm:cxn modelId="{C28C5C5F-5D01-4B31-AA96-BD33AF889A96}" type="presOf" srcId="{3C93D5E8-0F43-4C04-8987-349ABBAF68BF}" destId="{011CC97F-999B-4F4E-9F99-E67F01DA64B9}" srcOrd="0" destOrd="0" presId="urn:microsoft.com/office/officeart/2008/layout/HorizontalMultiLevelHierarchy"/>
    <dgm:cxn modelId="{329D684C-4CEB-43E3-B6BC-056B2E9668DA}" type="presOf" srcId="{AD448D82-F362-4A85-BD94-C679B09C0015}" destId="{94D5189C-5ECA-4B4C-8441-0A3C8A2D5F40}" srcOrd="0" destOrd="0" presId="urn:microsoft.com/office/officeart/2008/layout/HorizontalMultiLevelHierarchy"/>
    <dgm:cxn modelId="{29130B54-07C9-433D-A012-55ABAD3D33F8}" srcId="{4E43EE44-5B47-4E36-B8EB-EF62C1FD7627}" destId="{3C93D5E8-0F43-4C04-8987-349ABBAF68BF}" srcOrd="1" destOrd="0" parTransId="{8118034D-3B80-4949-8F18-DB62B45741EB}" sibTransId="{8BD73ED9-A718-47F4-BAD4-BDDE25448B10}"/>
    <dgm:cxn modelId="{2961187B-C7E7-4937-9DE8-B6852BAAFF6E}" type="presOf" srcId="{E9EAB4AE-A8BC-409C-9703-6368A99FBC2F}" destId="{C9A760DA-5813-4C0B-AA8A-71EAC4172894}" srcOrd="1" destOrd="0" presId="urn:microsoft.com/office/officeart/2008/layout/HorizontalMultiLevelHierarchy"/>
    <dgm:cxn modelId="{FE728D86-BA45-4BCD-9739-FE1248867A71}" type="presOf" srcId="{88BA39BB-0317-49F2-90B1-1D481EEB1B84}" destId="{9ABD6F06-4DF2-4D45-B6DB-D3E581A9D0D9}" srcOrd="0" destOrd="0" presId="urn:microsoft.com/office/officeart/2008/layout/HorizontalMultiLevelHierarchy"/>
    <dgm:cxn modelId="{B8C63288-B318-4113-A231-F24F38389CD8}" type="presOf" srcId="{ACAFFB47-C7BC-4021-B3B8-8D3F41F12D93}" destId="{DE36D9A1-738F-4280-86C7-1F820B611806}" srcOrd="0" destOrd="0" presId="urn:microsoft.com/office/officeart/2008/layout/HorizontalMultiLevelHierarchy"/>
    <dgm:cxn modelId="{0D7CA992-69CF-407C-B4EC-595C45193C75}" type="presOf" srcId="{DF71DCF3-BC62-4DFD-9257-0F66DBCA8E9A}" destId="{6C71BA04-BF28-4731-AAD5-3BF488EAE38A}" srcOrd="0" destOrd="0" presId="urn:microsoft.com/office/officeart/2008/layout/HorizontalMultiLevelHierarchy"/>
    <dgm:cxn modelId="{29AFBB9A-7E34-495A-9B05-B7F6BD8BAEDA}" srcId="{4E43EE44-5B47-4E36-B8EB-EF62C1FD7627}" destId="{3B9F272B-9803-4FFB-8113-49263748CEE2}" srcOrd="3" destOrd="0" parTransId="{E9EAB4AE-A8BC-409C-9703-6368A99FBC2F}" sibTransId="{209BEF4F-156C-4C49-A73A-4DBA9151AD4D}"/>
    <dgm:cxn modelId="{64BA2FA5-4DF4-4ABA-B679-42382D07C96B}" type="presOf" srcId="{24AE41E5-1D13-46D2-94AD-5026E4913C1F}" destId="{951F1259-9D1B-4586-BBBA-936447B47E84}" srcOrd="0" destOrd="0" presId="urn:microsoft.com/office/officeart/2008/layout/HorizontalMultiLevelHierarchy"/>
    <dgm:cxn modelId="{4164CAB0-7F94-4267-9E48-AB6E476273B6}" type="presOf" srcId="{4E43EE44-5B47-4E36-B8EB-EF62C1FD7627}" destId="{69C327F5-1D79-4217-9E82-1C05445B695B}" srcOrd="0" destOrd="0" presId="urn:microsoft.com/office/officeart/2008/layout/HorizontalMultiLevelHierarchy"/>
    <dgm:cxn modelId="{35EAC8B5-A0C8-4DF1-9DBA-EC29D613DB75}" type="presOf" srcId="{BC0DA42C-1231-4EC8-A7A6-666064DDE7E8}" destId="{EC957B9F-5475-4094-9213-493BBEF89584}" srcOrd="1" destOrd="0" presId="urn:microsoft.com/office/officeart/2008/layout/HorizontalMultiLevelHierarchy"/>
    <dgm:cxn modelId="{C48302B9-9381-47AE-8019-078C469EDFF3}" type="presOf" srcId="{8118034D-3B80-4949-8F18-DB62B45741EB}" destId="{05585767-155D-4D97-840C-791F6F5355E9}" srcOrd="1" destOrd="0" presId="urn:microsoft.com/office/officeart/2008/layout/HorizontalMultiLevelHierarchy"/>
    <dgm:cxn modelId="{BF5B49E0-DE2D-4895-8707-3EB0BCCBD50F}" type="presOf" srcId="{E9EAB4AE-A8BC-409C-9703-6368A99FBC2F}" destId="{76610B6C-5797-4ED5-9F70-1ED9BA655486}" srcOrd="0" destOrd="0" presId="urn:microsoft.com/office/officeart/2008/layout/HorizontalMultiLevelHierarchy"/>
    <dgm:cxn modelId="{A39BE4F0-8BCC-46FB-9041-5153534C7F51}" type="presOf" srcId="{BC0DA42C-1231-4EC8-A7A6-666064DDE7E8}" destId="{34E13027-D3A3-4CDE-A0D9-B97F9B4C87C5}" srcOrd="0" destOrd="0" presId="urn:microsoft.com/office/officeart/2008/layout/HorizontalMultiLevelHierarchy"/>
    <dgm:cxn modelId="{F82104F4-A994-4B2C-9E5F-3426A188BD46}" srcId="{4E43EE44-5B47-4E36-B8EB-EF62C1FD7627}" destId="{88BA39BB-0317-49F2-90B1-1D481EEB1B84}" srcOrd="2" destOrd="0" parTransId="{ACAFFB47-C7BC-4021-B3B8-8D3F41F12D93}" sibTransId="{6D16266D-5C15-4639-96D7-3032C00A28F5}"/>
    <dgm:cxn modelId="{757430FC-9300-4C8A-9DBC-16C7CE6995C6}" type="presOf" srcId="{3B9F272B-9803-4FFB-8113-49263748CEE2}" destId="{17596996-AEE7-445D-A09C-243945E2283F}" srcOrd="0" destOrd="0" presId="urn:microsoft.com/office/officeart/2008/layout/HorizontalMultiLevelHierarchy"/>
    <dgm:cxn modelId="{CD2B369E-E9BF-4354-93B2-945C427A1319}" type="presParOf" srcId="{951F1259-9D1B-4586-BBBA-936447B47E84}" destId="{A441DC03-A2E8-434D-9A28-CB28AD9B537D}" srcOrd="0" destOrd="0" presId="urn:microsoft.com/office/officeart/2008/layout/HorizontalMultiLevelHierarchy"/>
    <dgm:cxn modelId="{C9092749-8360-49F9-93DB-9FD5EF387B62}" type="presParOf" srcId="{A441DC03-A2E8-434D-9A28-CB28AD9B537D}" destId="{69C327F5-1D79-4217-9E82-1C05445B695B}" srcOrd="0" destOrd="0" presId="urn:microsoft.com/office/officeart/2008/layout/HorizontalMultiLevelHierarchy"/>
    <dgm:cxn modelId="{0A564B17-544A-4719-B8A6-E7CD8A4BF1CC}" type="presParOf" srcId="{A441DC03-A2E8-434D-9A28-CB28AD9B537D}" destId="{A747B3F2-1148-4BAF-9A4F-476FDB3BDF2B}" srcOrd="1" destOrd="0" presId="urn:microsoft.com/office/officeart/2008/layout/HorizontalMultiLevelHierarchy"/>
    <dgm:cxn modelId="{FBB17603-C56A-4E06-9FA7-C8113B75E948}" type="presParOf" srcId="{A747B3F2-1148-4BAF-9A4F-476FDB3BDF2B}" destId="{1A2F5FC8-856A-49D5-A2E1-0A8ADA407EB5}" srcOrd="0" destOrd="0" presId="urn:microsoft.com/office/officeart/2008/layout/HorizontalMultiLevelHierarchy"/>
    <dgm:cxn modelId="{8AA840CA-399E-42D1-9A30-4BC8391D2EB3}" type="presParOf" srcId="{1A2F5FC8-856A-49D5-A2E1-0A8ADA407EB5}" destId="{1642B87A-7779-4394-B954-28B84B55D2B7}" srcOrd="0" destOrd="0" presId="urn:microsoft.com/office/officeart/2008/layout/HorizontalMultiLevelHierarchy"/>
    <dgm:cxn modelId="{9714E0DB-FA9E-451D-8F8D-E6325C231191}" type="presParOf" srcId="{A747B3F2-1148-4BAF-9A4F-476FDB3BDF2B}" destId="{45A49065-8D40-410B-B247-1CCB0ED92099}" srcOrd="1" destOrd="0" presId="urn:microsoft.com/office/officeart/2008/layout/HorizontalMultiLevelHierarchy"/>
    <dgm:cxn modelId="{8BD6C0DB-4935-45F5-84DF-F1AA390E2CFE}" type="presParOf" srcId="{45A49065-8D40-410B-B247-1CCB0ED92099}" destId="{6C71BA04-BF28-4731-AAD5-3BF488EAE38A}" srcOrd="0" destOrd="0" presId="urn:microsoft.com/office/officeart/2008/layout/HorizontalMultiLevelHierarchy"/>
    <dgm:cxn modelId="{A9C0BEC6-F203-4189-BBB7-032FDC661016}" type="presParOf" srcId="{45A49065-8D40-410B-B247-1CCB0ED92099}" destId="{F0BFCC41-F683-4798-AE11-D806F2554BA5}" srcOrd="1" destOrd="0" presId="urn:microsoft.com/office/officeart/2008/layout/HorizontalMultiLevelHierarchy"/>
    <dgm:cxn modelId="{18EAD425-55BB-46B0-A24C-66B70414DFC8}" type="presParOf" srcId="{A747B3F2-1148-4BAF-9A4F-476FDB3BDF2B}" destId="{D6612AA8-6925-4C18-8193-FF7B65E7051E}" srcOrd="2" destOrd="0" presId="urn:microsoft.com/office/officeart/2008/layout/HorizontalMultiLevelHierarchy"/>
    <dgm:cxn modelId="{91CB445B-3CB4-45A2-A924-2E396C241E9E}" type="presParOf" srcId="{D6612AA8-6925-4C18-8193-FF7B65E7051E}" destId="{05585767-155D-4D97-840C-791F6F5355E9}" srcOrd="0" destOrd="0" presId="urn:microsoft.com/office/officeart/2008/layout/HorizontalMultiLevelHierarchy"/>
    <dgm:cxn modelId="{E1D2F0C0-B578-4B98-B4E4-911AB7D6DA48}" type="presParOf" srcId="{A747B3F2-1148-4BAF-9A4F-476FDB3BDF2B}" destId="{02169327-D8B1-4AD0-A7AA-7DA2D310419F}" srcOrd="3" destOrd="0" presId="urn:microsoft.com/office/officeart/2008/layout/HorizontalMultiLevelHierarchy"/>
    <dgm:cxn modelId="{009157BC-2034-424B-9B57-85FE996B8161}" type="presParOf" srcId="{02169327-D8B1-4AD0-A7AA-7DA2D310419F}" destId="{011CC97F-999B-4F4E-9F99-E67F01DA64B9}" srcOrd="0" destOrd="0" presId="urn:microsoft.com/office/officeart/2008/layout/HorizontalMultiLevelHierarchy"/>
    <dgm:cxn modelId="{BBDF224F-259C-43A1-8F4C-A2CBE7EA2CC3}" type="presParOf" srcId="{02169327-D8B1-4AD0-A7AA-7DA2D310419F}" destId="{F71C2C57-EBF1-4FD1-9365-14586CAA82B8}" srcOrd="1" destOrd="0" presId="urn:microsoft.com/office/officeart/2008/layout/HorizontalMultiLevelHierarchy"/>
    <dgm:cxn modelId="{05EE8800-3349-4098-B76C-43C43849F212}" type="presParOf" srcId="{A747B3F2-1148-4BAF-9A4F-476FDB3BDF2B}" destId="{DE36D9A1-738F-4280-86C7-1F820B611806}" srcOrd="4" destOrd="0" presId="urn:microsoft.com/office/officeart/2008/layout/HorizontalMultiLevelHierarchy"/>
    <dgm:cxn modelId="{9B00F6F4-E869-4857-94F4-9A253D919FC1}" type="presParOf" srcId="{DE36D9A1-738F-4280-86C7-1F820B611806}" destId="{6996031B-F9F4-4C3D-B6E7-9D69F6670A65}" srcOrd="0" destOrd="0" presId="urn:microsoft.com/office/officeart/2008/layout/HorizontalMultiLevelHierarchy"/>
    <dgm:cxn modelId="{DED0D8D6-6B91-469D-B0E3-C2D0C30D3CC1}" type="presParOf" srcId="{A747B3F2-1148-4BAF-9A4F-476FDB3BDF2B}" destId="{5053A258-0095-4492-8231-4A0C1977DE96}" srcOrd="5" destOrd="0" presId="urn:microsoft.com/office/officeart/2008/layout/HorizontalMultiLevelHierarchy"/>
    <dgm:cxn modelId="{CD200C95-8241-4214-BD22-14207288BF08}" type="presParOf" srcId="{5053A258-0095-4492-8231-4A0C1977DE96}" destId="{9ABD6F06-4DF2-4D45-B6DB-D3E581A9D0D9}" srcOrd="0" destOrd="0" presId="urn:microsoft.com/office/officeart/2008/layout/HorizontalMultiLevelHierarchy"/>
    <dgm:cxn modelId="{1530BD00-4C47-426F-A2F0-84E236AC545D}" type="presParOf" srcId="{5053A258-0095-4492-8231-4A0C1977DE96}" destId="{A3FD369A-E4B9-4826-B2EE-6F87B6A0B72C}" srcOrd="1" destOrd="0" presId="urn:microsoft.com/office/officeart/2008/layout/HorizontalMultiLevelHierarchy"/>
    <dgm:cxn modelId="{0E6F5A50-4365-47F5-AE56-CB8FCBEAD843}" type="presParOf" srcId="{A747B3F2-1148-4BAF-9A4F-476FDB3BDF2B}" destId="{76610B6C-5797-4ED5-9F70-1ED9BA655486}" srcOrd="6" destOrd="0" presId="urn:microsoft.com/office/officeart/2008/layout/HorizontalMultiLevelHierarchy"/>
    <dgm:cxn modelId="{5E0E1260-14AC-4AD3-92F7-261549D8AD96}" type="presParOf" srcId="{76610B6C-5797-4ED5-9F70-1ED9BA655486}" destId="{C9A760DA-5813-4C0B-AA8A-71EAC4172894}" srcOrd="0" destOrd="0" presId="urn:microsoft.com/office/officeart/2008/layout/HorizontalMultiLevelHierarchy"/>
    <dgm:cxn modelId="{71A4C4D3-72B3-41A5-AA79-560300DFCE56}" type="presParOf" srcId="{A747B3F2-1148-4BAF-9A4F-476FDB3BDF2B}" destId="{0BB2D7D5-95EB-4284-9F87-DAF45C68483C}" srcOrd="7" destOrd="0" presId="urn:microsoft.com/office/officeart/2008/layout/HorizontalMultiLevelHierarchy"/>
    <dgm:cxn modelId="{38C669E5-778E-4690-8ED4-BC3C717F09E6}" type="presParOf" srcId="{0BB2D7D5-95EB-4284-9F87-DAF45C68483C}" destId="{17596996-AEE7-445D-A09C-243945E2283F}" srcOrd="0" destOrd="0" presId="urn:microsoft.com/office/officeart/2008/layout/HorizontalMultiLevelHierarchy"/>
    <dgm:cxn modelId="{8FCB547D-3A0D-4559-9AD8-391B286C7916}" type="presParOf" srcId="{0BB2D7D5-95EB-4284-9F87-DAF45C68483C}" destId="{6E263F53-43B9-487B-8E54-B3957A417255}" srcOrd="1" destOrd="0" presId="urn:microsoft.com/office/officeart/2008/layout/HorizontalMultiLevelHierarchy"/>
    <dgm:cxn modelId="{84FC1AF7-7472-46E7-8426-AA7B6BD2DCF8}" type="presParOf" srcId="{A747B3F2-1148-4BAF-9A4F-476FDB3BDF2B}" destId="{34E13027-D3A3-4CDE-A0D9-B97F9B4C87C5}" srcOrd="8" destOrd="0" presId="urn:microsoft.com/office/officeart/2008/layout/HorizontalMultiLevelHierarchy"/>
    <dgm:cxn modelId="{04842940-E084-457C-86D3-63ABBF241C67}" type="presParOf" srcId="{34E13027-D3A3-4CDE-A0D9-B97F9B4C87C5}" destId="{EC957B9F-5475-4094-9213-493BBEF89584}" srcOrd="0" destOrd="0" presId="urn:microsoft.com/office/officeart/2008/layout/HorizontalMultiLevelHierarchy"/>
    <dgm:cxn modelId="{2C0879BD-725B-4DB6-9C2A-AA5F2054B232}" type="presParOf" srcId="{A747B3F2-1148-4BAF-9A4F-476FDB3BDF2B}" destId="{6CCD853E-2623-474A-85F0-AD3DE8F62AA3}" srcOrd="9" destOrd="0" presId="urn:microsoft.com/office/officeart/2008/layout/HorizontalMultiLevelHierarchy"/>
    <dgm:cxn modelId="{735DF7B2-1FD0-4BFC-9038-A3D193D4445E}" type="presParOf" srcId="{6CCD853E-2623-474A-85F0-AD3DE8F62AA3}" destId="{FEFF1959-53E9-4020-865B-8EF4E9193D6D}" srcOrd="0" destOrd="0" presId="urn:microsoft.com/office/officeart/2008/layout/HorizontalMultiLevelHierarchy"/>
    <dgm:cxn modelId="{42C952A8-1E06-4B65-97EF-E64AA7B58E33}" type="presParOf" srcId="{6CCD853E-2623-474A-85F0-AD3DE8F62AA3}" destId="{4DEEC139-3D61-4419-8865-B206661B21C2}" srcOrd="1" destOrd="0" presId="urn:microsoft.com/office/officeart/2008/layout/HorizontalMultiLevelHierarchy"/>
    <dgm:cxn modelId="{13D615B4-F127-4CC5-AE4A-4F3A02458995}" type="presParOf" srcId="{A747B3F2-1148-4BAF-9A4F-476FDB3BDF2B}" destId="{94D5189C-5ECA-4B4C-8441-0A3C8A2D5F40}" srcOrd="10" destOrd="0" presId="urn:microsoft.com/office/officeart/2008/layout/HorizontalMultiLevelHierarchy"/>
    <dgm:cxn modelId="{52123069-2DE8-4CB4-9CAE-3C7581F9DC63}" type="presParOf" srcId="{94D5189C-5ECA-4B4C-8441-0A3C8A2D5F40}" destId="{F643CD5F-95DC-46FA-A493-BD5D1BB14B71}" srcOrd="0" destOrd="0" presId="urn:microsoft.com/office/officeart/2008/layout/HorizontalMultiLevelHierarchy"/>
    <dgm:cxn modelId="{0987FAD3-A333-4C57-A2DA-3F8347EEA635}" type="presParOf" srcId="{A747B3F2-1148-4BAF-9A4F-476FDB3BDF2B}" destId="{2D9A8E92-3608-4806-B739-AE72D99A2208}" srcOrd="11" destOrd="0" presId="urn:microsoft.com/office/officeart/2008/layout/HorizontalMultiLevelHierarchy"/>
    <dgm:cxn modelId="{8B79B6EE-A0C4-40EE-A8A8-5DBAC6D3E19E}" type="presParOf" srcId="{2D9A8E92-3608-4806-B739-AE72D99A2208}" destId="{70ECD827-7F43-41A3-B61C-DEBE45DFEC6E}" srcOrd="0" destOrd="0" presId="urn:microsoft.com/office/officeart/2008/layout/HorizontalMultiLevelHierarchy"/>
    <dgm:cxn modelId="{8C4F5EE3-BDBF-4657-9EE4-F66ED101B072}" type="presParOf" srcId="{2D9A8E92-3608-4806-B739-AE72D99A2208}" destId="{342C4EE4-05DC-4DF8-B636-F6521B8B4CB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5189C-5ECA-4B4C-8441-0A3C8A2D5F40}">
      <dsp:nvSpPr>
        <dsp:cNvPr id="0" name=""/>
        <dsp:cNvSpPr/>
      </dsp:nvSpPr>
      <dsp:spPr>
        <a:xfrm>
          <a:off x="4848950" y="2214508"/>
          <a:ext cx="400547" cy="19080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0273" y="0"/>
              </a:lnTo>
              <a:lnTo>
                <a:pt x="200273" y="1908093"/>
              </a:lnTo>
              <a:lnTo>
                <a:pt x="400547" y="19080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600" kern="1200"/>
        </a:p>
      </dsp:txBody>
      <dsp:txXfrm>
        <a:off x="5000481" y="3119812"/>
        <a:ext cx="97484" cy="97484"/>
      </dsp:txXfrm>
    </dsp:sp>
    <dsp:sp modelId="{34E13027-D3A3-4CDE-A0D9-B97F9B4C87C5}">
      <dsp:nvSpPr>
        <dsp:cNvPr id="0" name=""/>
        <dsp:cNvSpPr/>
      </dsp:nvSpPr>
      <dsp:spPr>
        <a:xfrm>
          <a:off x="4848950" y="2214508"/>
          <a:ext cx="400547" cy="1144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0273" y="0"/>
              </a:lnTo>
              <a:lnTo>
                <a:pt x="200273" y="1144856"/>
              </a:lnTo>
              <a:lnTo>
                <a:pt x="400547" y="11448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5018901" y="2756613"/>
        <a:ext cx="60645" cy="60645"/>
      </dsp:txXfrm>
    </dsp:sp>
    <dsp:sp modelId="{76610B6C-5797-4ED5-9F70-1ED9BA655486}">
      <dsp:nvSpPr>
        <dsp:cNvPr id="0" name=""/>
        <dsp:cNvSpPr/>
      </dsp:nvSpPr>
      <dsp:spPr>
        <a:xfrm>
          <a:off x="4848950" y="2214508"/>
          <a:ext cx="400547" cy="3816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0273" y="0"/>
              </a:lnTo>
              <a:lnTo>
                <a:pt x="200273" y="381618"/>
              </a:lnTo>
              <a:lnTo>
                <a:pt x="400547" y="3816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5035393" y="2391486"/>
        <a:ext cx="27661" cy="27661"/>
      </dsp:txXfrm>
    </dsp:sp>
    <dsp:sp modelId="{DE36D9A1-738F-4280-86C7-1F820B611806}">
      <dsp:nvSpPr>
        <dsp:cNvPr id="0" name=""/>
        <dsp:cNvSpPr/>
      </dsp:nvSpPr>
      <dsp:spPr>
        <a:xfrm>
          <a:off x="4848950" y="1832889"/>
          <a:ext cx="400547" cy="381618"/>
        </a:xfrm>
        <a:custGeom>
          <a:avLst/>
          <a:gdLst/>
          <a:ahLst/>
          <a:cxnLst/>
          <a:rect l="0" t="0" r="0" b="0"/>
          <a:pathLst>
            <a:path>
              <a:moveTo>
                <a:pt x="0" y="381618"/>
              </a:moveTo>
              <a:lnTo>
                <a:pt x="200273" y="381618"/>
              </a:lnTo>
              <a:lnTo>
                <a:pt x="200273" y="0"/>
              </a:lnTo>
              <a:lnTo>
                <a:pt x="40054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5035393" y="2009867"/>
        <a:ext cx="27661" cy="27661"/>
      </dsp:txXfrm>
    </dsp:sp>
    <dsp:sp modelId="{D6612AA8-6925-4C18-8193-FF7B65E7051E}">
      <dsp:nvSpPr>
        <dsp:cNvPr id="0" name=""/>
        <dsp:cNvSpPr/>
      </dsp:nvSpPr>
      <dsp:spPr>
        <a:xfrm>
          <a:off x="4848950" y="1069651"/>
          <a:ext cx="400547" cy="1144856"/>
        </a:xfrm>
        <a:custGeom>
          <a:avLst/>
          <a:gdLst/>
          <a:ahLst/>
          <a:cxnLst/>
          <a:rect l="0" t="0" r="0" b="0"/>
          <a:pathLst>
            <a:path>
              <a:moveTo>
                <a:pt x="0" y="1144856"/>
              </a:moveTo>
              <a:lnTo>
                <a:pt x="200273" y="1144856"/>
              </a:lnTo>
              <a:lnTo>
                <a:pt x="200273" y="0"/>
              </a:lnTo>
              <a:lnTo>
                <a:pt x="40054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5018901" y="1611757"/>
        <a:ext cx="60645" cy="60645"/>
      </dsp:txXfrm>
    </dsp:sp>
    <dsp:sp modelId="{1A2F5FC8-856A-49D5-A2E1-0A8ADA407EB5}">
      <dsp:nvSpPr>
        <dsp:cNvPr id="0" name=""/>
        <dsp:cNvSpPr/>
      </dsp:nvSpPr>
      <dsp:spPr>
        <a:xfrm>
          <a:off x="4848950" y="306414"/>
          <a:ext cx="400547" cy="1908093"/>
        </a:xfrm>
        <a:custGeom>
          <a:avLst/>
          <a:gdLst/>
          <a:ahLst/>
          <a:cxnLst/>
          <a:rect l="0" t="0" r="0" b="0"/>
          <a:pathLst>
            <a:path>
              <a:moveTo>
                <a:pt x="0" y="1908093"/>
              </a:moveTo>
              <a:lnTo>
                <a:pt x="200273" y="1908093"/>
              </a:lnTo>
              <a:lnTo>
                <a:pt x="200273" y="0"/>
              </a:lnTo>
              <a:lnTo>
                <a:pt x="40054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600" kern="1200"/>
        </a:p>
      </dsp:txBody>
      <dsp:txXfrm>
        <a:off x="5000481" y="1211719"/>
        <a:ext cx="97484" cy="97484"/>
      </dsp:txXfrm>
    </dsp:sp>
    <dsp:sp modelId="{69C327F5-1D79-4217-9E82-1C05445B695B}">
      <dsp:nvSpPr>
        <dsp:cNvPr id="0" name=""/>
        <dsp:cNvSpPr/>
      </dsp:nvSpPr>
      <dsp:spPr>
        <a:xfrm rot="16200000">
          <a:off x="1719664" y="692038"/>
          <a:ext cx="3213631" cy="30449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39370" tIns="39370" rIns="39370" bIns="3937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200" kern="1200" dirty="0"/>
            <a:t>Europske regije</a:t>
          </a:r>
        </a:p>
      </dsp:txBody>
      <dsp:txXfrm>
        <a:off x="1719664" y="692038"/>
        <a:ext cx="3213631" cy="3044939"/>
      </dsp:txXfrm>
    </dsp:sp>
    <dsp:sp modelId="{6C71BA04-BF28-4731-AAD5-3BF488EAE38A}">
      <dsp:nvSpPr>
        <dsp:cNvPr id="0" name=""/>
        <dsp:cNvSpPr/>
      </dsp:nvSpPr>
      <dsp:spPr>
        <a:xfrm>
          <a:off x="5249497" y="1119"/>
          <a:ext cx="2002735" cy="610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Srednja Europa</a:t>
          </a:r>
        </a:p>
      </dsp:txBody>
      <dsp:txXfrm>
        <a:off x="5249497" y="1119"/>
        <a:ext cx="2002735" cy="610590"/>
      </dsp:txXfrm>
    </dsp:sp>
    <dsp:sp modelId="{011CC97F-999B-4F4E-9F99-E67F01DA64B9}">
      <dsp:nvSpPr>
        <dsp:cNvPr id="0" name=""/>
        <dsp:cNvSpPr/>
      </dsp:nvSpPr>
      <dsp:spPr>
        <a:xfrm>
          <a:off x="5249497" y="764356"/>
          <a:ext cx="2002735" cy="610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Južna Europa</a:t>
          </a:r>
        </a:p>
      </dsp:txBody>
      <dsp:txXfrm>
        <a:off x="5249497" y="764356"/>
        <a:ext cx="2002735" cy="610590"/>
      </dsp:txXfrm>
    </dsp:sp>
    <dsp:sp modelId="{9ABD6F06-4DF2-4D45-B6DB-D3E581A9D0D9}">
      <dsp:nvSpPr>
        <dsp:cNvPr id="0" name=""/>
        <dsp:cNvSpPr/>
      </dsp:nvSpPr>
      <dsp:spPr>
        <a:xfrm>
          <a:off x="5249497" y="1527594"/>
          <a:ext cx="2002735" cy="610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Jugoistočna Europa</a:t>
          </a:r>
        </a:p>
      </dsp:txBody>
      <dsp:txXfrm>
        <a:off x="5249497" y="1527594"/>
        <a:ext cx="2002735" cy="610590"/>
      </dsp:txXfrm>
    </dsp:sp>
    <dsp:sp modelId="{17596996-AEE7-445D-A09C-243945E2283F}">
      <dsp:nvSpPr>
        <dsp:cNvPr id="0" name=""/>
        <dsp:cNvSpPr/>
      </dsp:nvSpPr>
      <dsp:spPr>
        <a:xfrm>
          <a:off x="5249497" y="2290831"/>
          <a:ext cx="2002735" cy="610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Zapadna Europa</a:t>
          </a:r>
        </a:p>
      </dsp:txBody>
      <dsp:txXfrm>
        <a:off x="5249497" y="2290831"/>
        <a:ext cx="2002735" cy="610590"/>
      </dsp:txXfrm>
    </dsp:sp>
    <dsp:sp modelId="{FEFF1959-53E9-4020-865B-8EF4E9193D6D}">
      <dsp:nvSpPr>
        <dsp:cNvPr id="0" name=""/>
        <dsp:cNvSpPr/>
      </dsp:nvSpPr>
      <dsp:spPr>
        <a:xfrm>
          <a:off x="5249497" y="3054069"/>
          <a:ext cx="2002735" cy="610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Sjeverna Europa</a:t>
          </a:r>
        </a:p>
      </dsp:txBody>
      <dsp:txXfrm>
        <a:off x="5249497" y="3054069"/>
        <a:ext cx="2002735" cy="610590"/>
      </dsp:txXfrm>
    </dsp:sp>
    <dsp:sp modelId="{70ECD827-7F43-41A3-B61C-DEBE45DFEC6E}">
      <dsp:nvSpPr>
        <dsp:cNvPr id="0" name=""/>
        <dsp:cNvSpPr/>
      </dsp:nvSpPr>
      <dsp:spPr>
        <a:xfrm>
          <a:off x="5249497" y="3817306"/>
          <a:ext cx="2002735" cy="610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Istočna Europa</a:t>
          </a:r>
        </a:p>
      </dsp:txBody>
      <dsp:txXfrm>
        <a:off x="5249497" y="3817306"/>
        <a:ext cx="2002735" cy="6105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22.4.2021.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4" descr="ppt-header-GEA-3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karta&#10;&#10;Opis je automatski generiran">
            <a:extLst>
              <a:ext uri="{FF2B5EF4-FFF2-40B4-BE49-F238E27FC236}">
                <a16:creationId xmlns:a16="http://schemas.microsoft.com/office/drawing/2014/main" id="{28879200-B182-4410-AEB6-A3BB48B214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6000"/>
          </a:blip>
          <a:srcRect t="44220"/>
          <a:stretch/>
        </p:blipFill>
        <p:spPr>
          <a:xfrm>
            <a:off x="0" y="1135116"/>
            <a:ext cx="12192000" cy="581715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softEdge rad="3175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903" y="882869"/>
            <a:ext cx="11307181" cy="4938344"/>
          </a:xfrm>
        </p:spPr>
        <p:txBody>
          <a:bodyPr>
            <a:normAutofit/>
          </a:bodyPr>
          <a:lstStyle/>
          <a:p>
            <a:r>
              <a:rPr lang="hr-HR" sz="7200" b="1" dirty="0">
                <a:latin typeface="+mn-lt"/>
              </a:rPr>
              <a:t>Europske regije</a:t>
            </a:r>
            <a:endParaRPr lang="x-none" sz="7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052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8099A4FC-30DB-4199-9080-89A1C77E5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290" y="1405599"/>
            <a:ext cx="4971724" cy="4569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AE0843C-C968-4E97-BC8C-8EFA00370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607" y="6154380"/>
            <a:ext cx="4379090" cy="407031"/>
          </a:xfrm>
          <a:prstGeom prst="rect">
            <a:avLst/>
          </a:prstGeom>
        </p:spPr>
      </p:pic>
      <p:sp>
        <p:nvSpPr>
          <p:cNvPr id="7" name="Strelica: desno 6">
            <a:extLst>
              <a:ext uri="{FF2B5EF4-FFF2-40B4-BE49-F238E27FC236}">
                <a16:creationId xmlns:a16="http://schemas.microsoft.com/office/drawing/2014/main" id="{ADF7B601-5419-4CC8-85E4-0AB319069FDA}"/>
              </a:ext>
            </a:extLst>
          </p:cNvPr>
          <p:cNvSpPr/>
          <p:nvPr/>
        </p:nvSpPr>
        <p:spPr>
          <a:xfrm>
            <a:off x="3748966" y="2849648"/>
            <a:ext cx="3037489" cy="168165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Promotri tablicu i odgovori:</a:t>
            </a:r>
            <a:endParaRPr lang="hr-HR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61545F80-B273-415C-BD82-D1A1343FC75A}"/>
              </a:ext>
            </a:extLst>
          </p:cNvPr>
          <p:cNvSpPr/>
          <p:nvPr/>
        </p:nvSpPr>
        <p:spPr>
          <a:xfrm>
            <a:off x="3585034" y="1442143"/>
            <a:ext cx="2562275" cy="137685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 država je površinom najveća?</a:t>
            </a:r>
            <a:endParaRPr lang="hr-HR" dirty="0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AD28B8B4-D330-428D-9190-1C92BD8F30B2}"/>
              </a:ext>
            </a:extLst>
          </p:cNvPr>
          <p:cNvSpPr/>
          <p:nvPr/>
        </p:nvSpPr>
        <p:spPr>
          <a:xfrm>
            <a:off x="547545" y="2230122"/>
            <a:ext cx="3037489" cy="127963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 država ima najveći broj stanovnika?</a:t>
            </a:r>
            <a:endParaRPr lang="hr-HR" dirty="0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B67C4D96-C32F-4051-97E3-E9ACEAE2B1F6}"/>
              </a:ext>
            </a:extLst>
          </p:cNvPr>
          <p:cNvSpPr/>
          <p:nvPr/>
        </p:nvSpPr>
        <p:spPr>
          <a:xfrm>
            <a:off x="266352" y="3751695"/>
            <a:ext cx="2785242" cy="141373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 država </a:t>
            </a:r>
            <a:r>
              <a:rPr lang="hr-HR" sz="2400" dirty="0">
                <a:solidFill>
                  <a:prstClr val="black"/>
                </a:solidFill>
              </a:rPr>
              <a:t>je površinom najmanja?</a:t>
            </a:r>
            <a:endParaRPr lang="hr-HR" dirty="0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366FD52C-F5B0-4C63-BF55-595F08666626}"/>
              </a:ext>
            </a:extLst>
          </p:cNvPr>
          <p:cNvSpPr/>
          <p:nvPr/>
        </p:nvSpPr>
        <p:spPr>
          <a:xfrm>
            <a:off x="2519128" y="4648423"/>
            <a:ext cx="3921047" cy="20153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Usporedi udio stanovništva i površine Jugoistočne Europe u odnosu na cijelu Europu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1497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942" y="1538078"/>
            <a:ext cx="5583810" cy="846903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8554283D-1958-4A5C-8ECC-E802859123FE}"/>
              </a:ext>
            </a:extLst>
          </p:cNvPr>
          <p:cNvSpPr txBox="1"/>
          <p:nvPr/>
        </p:nvSpPr>
        <p:spPr>
          <a:xfrm>
            <a:off x="530258" y="2462897"/>
            <a:ext cx="60944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Najgušće naseljena europska regija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Visokorazvijene države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Prostor usmjeren na Atlantski ocean – kolonizacija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Ujedinjeno Kraljevstvo, Irska, Francuska, Belgija, Nizozemska, Luksemburg, Monako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Pripada li Monako geografski ovom prostoru? Obrazloži svoj odgovor.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B8397E99-A578-4326-8B30-A07FDF87A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502" y="1342258"/>
            <a:ext cx="3947402" cy="52632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Pravokutnik: zaobljeni dijagonalni kutovi 9">
            <a:extLst>
              <a:ext uri="{FF2B5EF4-FFF2-40B4-BE49-F238E27FC236}">
                <a16:creationId xmlns:a16="http://schemas.microsoft.com/office/drawing/2014/main" id="{4910C4FC-933D-4722-A690-66579D75567D}"/>
              </a:ext>
            </a:extLst>
          </p:cNvPr>
          <p:cNvSpPr/>
          <p:nvPr/>
        </p:nvSpPr>
        <p:spPr>
          <a:xfrm>
            <a:off x="1194713" y="4773502"/>
            <a:ext cx="4217817" cy="409903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400" dirty="0">
                <a:solidFill>
                  <a:schemeClr val="tx1"/>
                </a:solidFill>
              </a:rPr>
              <a:t>Otvori atlas i pronađi ove države</a:t>
            </a:r>
          </a:p>
        </p:txBody>
      </p:sp>
      <p:sp>
        <p:nvSpPr>
          <p:cNvPr id="11" name="Pravokutnik: zaobljeni dijagonalni kutovi 10">
            <a:extLst>
              <a:ext uri="{FF2B5EF4-FFF2-40B4-BE49-F238E27FC236}">
                <a16:creationId xmlns:a16="http://schemas.microsoft.com/office/drawing/2014/main" id="{52862453-6353-4DBE-923F-8F767A21C716}"/>
              </a:ext>
            </a:extLst>
          </p:cNvPr>
          <p:cNvSpPr/>
          <p:nvPr/>
        </p:nvSpPr>
        <p:spPr>
          <a:xfrm>
            <a:off x="381541" y="5402317"/>
            <a:ext cx="6243145" cy="1203144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Zbog kulturnih i gospodarskih veza s Francuskom, Monako svrstavamo u Zapadnu Europu</a:t>
            </a:r>
          </a:p>
        </p:txBody>
      </p:sp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id="{B1F088F2-1D77-408F-950D-CF7BADA72819}"/>
              </a:ext>
            </a:extLst>
          </p:cNvPr>
          <p:cNvSpPr/>
          <p:nvPr/>
        </p:nvSpPr>
        <p:spPr>
          <a:xfrm>
            <a:off x="530258" y="1538078"/>
            <a:ext cx="5361494" cy="84690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hr-H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Zapadna Europa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558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393ED1F0-13E0-4C7C-BA94-8C1B4263D438}"/>
              </a:ext>
            </a:extLst>
          </p:cNvPr>
          <p:cNvSpPr txBox="1"/>
          <p:nvPr/>
        </p:nvSpPr>
        <p:spPr>
          <a:xfrm>
            <a:off x="558512" y="2000493"/>
            <a:ext cx="609437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D135D23-8A31-4A2B-A08A-0F1068E35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023" y="1438699"/>
            <a:ext cx="4279763" cy="4810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688CD72-936E-4FAA-BEF4-3AF754E50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961" y="6419563"/>
            <a:ext cx="4346825" cy="341406"/>
          </a:xfrm>
          <a:prstGeom prst="rect">
            <a:avLst/>
          </a:prstGeom>
        </p:spPr>
      </p:pic>
      <p:sp>
        <p:nvSpPr>
          <p:cNvPr id="7" name="Strelica: desno 6">
            <a:extLst>
              <a:ext uri="{FF2B5EF4-FFF2-40B4-BE49-F238E27FC236}">
                <a16:creationId xmlns:a16="http://schemas.microsoft.com/office/drawing/2014/main" id="{FC44FCF8-DA9B-462A-921A-B276B86037B9}"/>
              </a:ext>
            </a:extLst>
          </p:cNvPr>
          <p:cNvSpPr/>
          <p:nvPr/>
        </p:nvSpPr>
        <p:spPr>
          <a:xfrm>
            <a:off x="3937610" y="3014430"/>
            <a:ext cx="3037489" cy="168165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Promotri tablicu i odgovori:</a:t>
            </a:r>
            <a:endParaRPr lang="hr-HR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6CECACCF-8124-44EF-8D9F-546F16665AF4}"/>
              </a:ext>
            </a:extLst>
          </p:cNvPr>
          <p:cNvSpPr/>
          <p:nvPr/>
        </p:nvSpPr>
        <p:spPr>
          <a:xfrm>
            <a:off x="3825126" y="1542641"/>
            <a:ext cx="2562275" cy="137685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 država je površinom najveća?</a:t>
            </a:r>
            <a:endParaRPr lang="hr-HR" dirty="0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EDBA7080-61E6-43AE-B083-55FB2C12D4F1}"/>
              </a:ext>
            </a:extLst>
          </p:cNvPr>
          <p:cNvSpPr/>
          <p:nvPr/>
        </p:nvSpPr>
        <p:spPr>
          <a:xfrm>
            <a:off x="787637" y="2279679"/>
            <a:ext cx="3037489" cy="127963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 država ima najveći broj stanovnika?</a:t>
            </a:r>
            <a:endParaRPr lang="hr-HR" dirty="0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B4568F75-37A6-4FBE-AE5A-B4E79F1B67D3}"/>
              </a:ext>
            </a:extLst>
          </p:cNvPr>
          <p:cNvSpPr/>
          <p:nvPr/>
        </p:nvSpPr>
        <p:spPr>
          <a:xfrm>
            <a:off x="446826" y="3747324"/>
            <a:ext cx="2785242" cy="141373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 država </a:t>
            </a:r>
            <a:r>
              <a:rPr lang="hr-HR" sz="2400" dirty="0">
                <a:solidFill>
                  <a:prstClr val="black"/>
                </a:solidFill>
              </a:rPr>
              <a:t>je površinom najmanja?</a:t>
            </a:r>
            <a:endParaRPr lang="hr-HR" dirty="0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8EBE4080-00A0-4CD5-9593-DDDC21B12D58}"/>
              </a:ext>
            </a:extLst>
          </p:cNvPr>
          <p:cNvSpPr/>
          <p:nvPr/>
        </p:nvSpPr>
        <p:spPr>
          <a:xfrm>
            <a:off x="2812778" y="4696086"/>
            <a:ext cx="3921047" cy="20153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Usporedi udio stanovništva i površine Zapadne Europe u odnosu na cijelu Europu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2386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59324" y="1406104"/>
            <a:ext cx="7695414" cy="1157988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3A2C8BD-E0E2-4F63-B6DA-637647F34EE7}"/>
              </a:ext>
            </a:extLst>
          </p:cNvPr>
          <p:cNvSpPr txBox="1"/>
          <p:nvPr/>
        </p:nvSpPr>
        <p:spPr>
          <a:xfrm>
            <a:off x="441434" y="2645936"/>
            <a:ext cx="6372518" cy="2932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Najrjeđe naseljena europska regija zbog klime i reljefa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Prostor velikim dijelom usmjeren na more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Island, Norveška, Danska, Švedska, Finska, Estonija, Latvija i Litva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r-HR" sz="2400" dirty="0"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B341D58-448A-41B6-A7BF-197D8007C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091" y="1406104"/>
            <a:ext cx="4771996" cy="5211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53BCDF5C-714A-4A63-AB44-B05BFF48B33C}"/>
              </a:ext>
            </a:extLst>
          </p:cNvPr>
          <p:cNvSpPr/>
          <p:nvPr/>
        </p:nvSpPr>
        <p:spPr>
          <a:xfrm>
            <a:off x="441434" y="1406104"/>
            <a:ext cx="5412828" cy="9587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hr-HR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Sjeverna Europa</a:t>
            </a:r>
            <a:endParaRPr lang="hr-HR"/>
          </a:p>
        </p:txBody>
      </p:sp>
      <p:sp>
        <p:nvSpPr>
          <p:cNvPr id="7" name="Pravokutnik: zaobljeni dijagonalni kutovi 6">
            <a:extLst>
              <a:ext uri="{FF2B5EF4-FFF2-40B4-BE49-F238E27FC236}">
                <a16:creationId xmlns:a16="http://schemas.microsoft.com/office/drawing/2014/main" id="{5D223E59-9271-4AB8-BADC-CB0CD8AF436F}"/>
              </a:ext>
            </a:extLst>
          </p:cNvPr>
          <p:cNvSpPr/>
          <p:nvPr/>
        </p:nvSpPr>
        <p:spPr>
          <a:xfrm>
            <a:off x="1194713" y="4773502"/>
            <a:ext cx="4217817" cy="409903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400" dirty="0">
                <a:solidFill>
                  <a:schemeClr val="tx1"/>
                </a:solidFill>
              </a:rPr>
              <a:t>Otvori atlas i pronađi ove države</a:t>
            </a:r>
          </a:p>
        </p:txBody>
      </p:sp>
    </p:spTree>
    <p:extLst>
      <p:ext uri="{BB962C8B-B14F-4D97-AF65-F5344CB8AC3E}">
        <p14:creationId xmlns:p14="http://schemas.microsoft.com/office/powerpoint/2010/main" val="288511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4FF33C8-1764-45BB-868D-DB0A8FE7A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916" y="1454059"/>
            <a:ext cx="4673455" cy="4742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FDDAFFC-39EB-4BE0-B43C-F9752E65B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613" y="6196751"/>
            <a:ext cx="4346825" cy="341406"/>
          </a:xfrm>
          <a:prstGeom prst="rect">
            <a:avLst/>
          </a:prstGeom>
        </p:spPr>
      </p:pic>
      <p:sp>
        <p:nvSpPr>
          <p:cNvPr id="7" name="Strelica: desno 6">
            <a:extLst>
              <a:ext uri="{FF2B5EF4-FFF2-40B4-BE49-F238E27FC236}">
                <a16:creationId xmlns:a16="http://schemas.microsoft.com/office/drawing/2014/main" id="{CC2D8EE6-E10E-431A-B7B9-ED0AF1C8A306}"/>
              </a:ext>
            </a:extLst>
          </p:cNvPr>
          <p:cNvSpPr/>
          <p:nvPr/>
        </p:nvSpPr>
        <p:spPr>
          <a:xfrm>
            <a:off x="4286010" y="2845495"/>
            <a:ext cx="3037489" cy="168165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Promotri tablicu i odgovori:</a:t>
            </a:r>
            <a:endParaRPr lang="hr-HR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DDD40439-218C-4CC7-966F-D84344507A36}"/>
              </a:ext>
            </a:extLst>
          </p:cNvPr>
          <p:cNvSpPr/>
          <p:nvPr/>
        </p:nvSpPr>
        <p:spPr>
          <a:xfrm>
            <a:off x="3130997" y="1334861"/>
            <a:ext cx="2562275" cy="137685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 država je površinom najveća?</a:t>
            </a:r>
            <a:endParaRPr lang="hr-HR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9D040134-43D5-4FF2-BA0A-A2456FF3495B}"/>
              </a:ext>
            </a:extLst>
          </p:cNvPr>
          <p:cNvSpPr/>
          <p:nvPr/>
        </p:nvSpPr>
        <p:spPr>
          <a:xfrm>
            <a:off x="375910" y="2329134"/>
            <a:ext cx="3037489" cy="127963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 država ima najveći broj stanovnika?</a:t>
            </a:r>
            <a:endParaRPr lang="hr-HR" dirty="0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53733CDC-0FD9-4EAE-A970-3478F08D4CA2}"/>
              </a:ext>
            </a:extLst>
          </p:cNvPr>
          <p:cNvSpPr/>
          <p:nvPr/>
        </p:nvSpPr>
        <p:spPr>
          <a:xfrm>
            <a:off x="628157" y="3763878"/>
            <a:ext cx="2785242" cy="141373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 država je najmanja površinom?</a:t>
            </a:r>
            <a:endParaRPr lang="hr-HR" dirty="0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2DE11977-3757-4B88-8B59-B63B4AF3F66B}"/>
              </a:ext>
            </a:extLst>
          </p:cNvPr>
          <p:cNvSpPr/>
          <p:nvPr/>
        </p:nvSpPr>
        <p:spPr>
          <a:xfrm>
            <a:off x="2905649" y="4660930"/>
            <a:ext cx="3921047" cy="20153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Usporedi udio stanovništva i površine Sjeverne Europe u odnosu na cijelu Europu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826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0532" y="1547506"/>
            <a:ext cx="5385847" cy="809196"/>
          </a:xfrm>
        </p:spPr>
        <p:txBody>
          <a:bodyPr>
            <a:normAutofit fontScale="90000"/>
          </a:bodyPr>
          <a:lstStyle/>
          <a:p>
            <a:endParaRPr lang="x-none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312D926-C2E5-4D85-99E3-89E84E4CC7CD}"/>
              </a:ext>
            </a:extLst>
          </p:cNvPr>
          <p:cNvSpPr txBox="1"/>
          <p:nvPr/>
        </p:nvSpPr>
        <p:spPr>
          <a:xfrm>
            <a:off x="374714" y="2356702"/>
            <a:ext cx="5492481" cy="4057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Prostorno najveća regija Europe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Prostor velikih rijeka i nizina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Dio zajedničke države Sovjetskog saveza ( 1922. – 1991.) – slabije razvijene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Bjelorusija, Ukrajina, Moldavija, europski dio Ruske Federacije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Promotri europski i azijski dio Ruske Federacije. Koji je dio Ruske Federacije površinom veći?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2521E91-3F6C-47EB-B0A9-F47A32F26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94"/>
          <a:stretch/>
        </p:blipFill>
        <p:spPr>
          <a:xfrm>
            <a:off x="5867195" y="1821006"/>
            <a:ext cx="6151397" cy="32159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4BF716DA-8951-41A4-B3C9-57824A15F1AE}"/>
              </a:ext>
            </a:extLst>
          </p:cNvPr>
          <p:cNvSpPr/>
          <p:nvPr/>
        </p:nvSpPr>
        <p:spPr>
          <a:xfrm>
            <a:off x="229676" y="1421382"/>
            <a:ext cx="5197311" cy="80919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hr-H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Istočna Europa</a:t>
            </a:r>
            <a:endParaRPr lang="hr-HR" sz="2000" dirty="0"/>
          </a:p>
        </p:txBody>
      </p:sp>
      <p:sp>
        <p:nvSpPr>
          <p:cNvPr id="7" name="Pravokutnik: zaobljeni dijagonalni kutovi 6">
            <a:extLst>
              <a:ext uri="{FF2B5EF4-FFF2-40B4-BE49-F238E27FC236}">
                <a16:creationId xmlns:a16="http://schemas.microsoft.com/office/drawing/2014/main" id="{AA001E99-BE11-481C-9DEB-175981D1BAAF}"/>
              </a:ext>
            </a:extLst>
          </p:cNvPr>
          <p:cNvSpPr/>
          <p:nvPr/>
        </p:nvSpPr>
        <p:spPr>
          <a:xfrm>
            <a:off x="719422" y="4832042"/>
            <a:ext cx="4217817" cy="409903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400" dirty="0">
                <a:solidFill>
                  <a:schemeClr val="tx1"/>
                </a:solidFill>
              </a:rPr>
              <a:t>Otvori atlas i pronađi ove države</a:t>
            </a:r>
          </a:p>
        </p:txBody>
      </p:sp>
      <p:sp>
        <p:nvSpPr>
          <p:cNvPr id="8" name="Pravokutnik: zaobljeni dijagonalni kutovi 7">
            <a:extLst>
              <a:ext uri="{FF2B5EF4-FFF2-40B4-BE49-F238E27FC236}">
                <a16:creationId xmlns:a16="http://schemas.microsoft.com/office/drawing/2014/main" id="{5B3DE770-0A61-49FA-B1CA-E1E6F79647E9}"/>
              </a:ext>
            </a:extLst>
          </p:cNvPr>
          <p:cNvSpPr/>
          <p:nvPr/>
        </p:nvSpPr>
        <p:spPr>
          <a:xfrm>
            <a:off x="7094483" y="5559972"/>
            <a:ext cx="4508937" cy="1082566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Prisjeti se kojim reljefnim dijelovima prolazi dogovorena granica Europe i Azije</a:t>
            </a:r>
          </a:p>
        </p:txBody>
      </p:sp>
      <p:sp>
        <p:nvSpPr>
          <p:cNvPr id="9" name="Prostoručno: oblik 8">
            <a:extLst>
              <a:ext uri="{FF2B5EF4-FFF2-40B4-BE49-F238E27FC236}">
                <a16:creationId xmlns:a16="http://schemas.microsoft.com/office/drawing/2014/main" id="{9B09090D-6860-40E0-9C69-FFD0A36CE5B1}"/>
              </a:ext>
            </a:extLst>
          </p:cNvPr>
          <p:cNvSpPr/>
          <p:nvPr/>
        </p:nvSpPr>
        <p:spPr>
          <a:xfrm>
            <a:off x="6264166" y="3058498"/>
            <a:ext cx="1745067" cy="1629160"/>
          </a:xfrm>
          <a:custGeom>
            <a:avLst/>
            <a:gdLst>
              <a:gd name="connsiteX0" fmla="*/ 0 w 1745067"/>
              <a:gd name="connsiteY0" fmla="*/ 1303295 h 1629160"/>
              <a:gd name="connsiteX1" fmla="*/ 262758 w 1745067"/>
              <a:gd name="connsiteY1" fmla="*/ 1534523 h 1629160"/>
              <a:gd name="connsiteX2" fmla="*/ 315310 w 1745067"/>
              <a:gd name="connsiteY2" fmla="*/ 1587074 h 1629160"/>
              <a:gd name="connsiteX3" fmla="*/ 336331 w 1745067"/>
              <a:gd name="connsiteY3" fmla="*/ 1618605 h 1629160"/>
              <a:gd name="connsiteX4" fmla="*/ 567558 w 1745067"/>
              <a:gd name="connsiteY4" fmla="*/ 1618605 h 1629160"/>
              <a:gd name="connsiteX5" fmla="*/ 578068 w 1745067"/>
              <a:gd name="connsiteY5" fmla="*/ 1587074 h 1629160"/>
              <a:gd name="connsiteX6" fmla="*/ 609600 w 1745067"/>
              <a:gd name="connsiteY6" fmla="*/ 1555543 h 1629160"/>
              <a:gd name="connsiteX7" fmla="*/ 620110 w 1745067"/>
              <a:gd name="connsiteY7" fmla="*/ 1502992 h 1629160"/>
              <a:gd name="connsiteX8" fmla="*/ 641131 w 1745067"/>
              <a:gd name="connsiteY8" fmla="*/ 1439930 h 1629160"/>
              <a:gd name="connsiteX9" fmla="*/ 662151 w 1745067"/>
              <a:gd name="connsiteY9" fmla="*/ 1261254 h 1629160"/>
              <a:gd name="connsiteX10" fmla="*/ 683172 w 1745067"/>
              <a:gd name="connsiteY10" fmla="*/ 1229723 h 1629160"/>
              <a:gd name="connsiteX11" fmla="*/ 714703 w 1745067"/>
              <a:gd name="connsiteY11" fmla="*/ 1208702 h 1629160"/>
              <a:gd name="connsiteX12" fmla="*/ 756744 w 1745067"/>
              <a:gd name="connsiteY12" fmla="*/ 1177171 h 1629160"/>
              <a:gd name="connsiteX13" fmla="*/ 809296 w 1745067"/>
              <a:gd name="connsiteY13" fmla="*/ 1082578 h 1629160"/>
              <a:gd name="connsiteX14" fmla="*/ 872358 w 1745067"/>
              <a:gd name="connsiteY14" fmla="*/ 1030026 h 1629160"/>
              <a:gd name="connsiteX15" fmla="*/ 914400 w 1745067"/>
              <a:gd name="connsiteY15" fmla="*/ 977474 h 1629160"/>
              <a:gd name="connsiteX16" fmla="*/ 935420 w 1745067"/>
              <a:gd name="connsiteY16" fmla="*/ 945943 h 1629160"/>
              <a:gd name="connsiteX17" fmla="*/ 966951 w 1745067"/>
              <a:gd name="connsiteY17" fmla="*/ 924923 h 1629160"/>
              <a:gd name="connsiteX18" fmla="*/ 1030013 w 1745067"/>
              <a:gd name="connsiteY18" fmla="*/ 861861 h 1629160"/>
              <a:gd name="connsiteX19" fmla="*/ 1093075 w 1745067"/>
              <a:gd name="connsiteY19" fmla="*/ 819819 h 1629160"/>
              <a:gd name="connsiteX20" fmla="*/ 1145627 w 1745067"/>
              <a:gd name="connsiteY20" fmla="*/ 756757 h 1629160"/>
              <a:gd name="connsiteX21" fmla="*/ 1166648 w 1745067"/>
              <a:gd name="connsiteY21" fmla="*/ 725226 h 1629160"/>
              <a:gd name="connsiteX22" fmla="*/ 1229710 w 1745067"/>
              <a:gd name="connsiteY22" fmla="*/ 672674 h 1629160"/>
              <a:gd name="connsiteX23" fmla="*/ 1271751 w 1745067"/>
              <a:gd name="connsiteY23" fmla="*/ 578081 h 1629160"/>
              <a:gd name="connsiteX24" fmla="*/ 1303282 w 1745067"/>
              <a:gd name="connsiteY24" fmla="*/ 557061 h 1629160"/>
              <a:gd name="connsiteX25" fmla="*/ 1376855 w 1745067"/>
              <a:gd name="connsiteY25" fmla="*/ 472978 h 1629160"/>
              <a:gd name="connsiteX26" fmla="*/ 1418896 w 1745067"/>
              <a:gd name="connsiteY26" fmla="*/ 409916 h 1629160"/>
              <a:gd name="connsiteX27" fmla="*/ 1492468 w 1745067"/>
              <a:gd name="connsiteY27" fmla="*/ 367874 h 1629160"/>
              <a:gd name="connsiteX28" fmla="*/ 1555531 w 1745067"/>
              <a:gd name="connsiteY28" fmla="*/ 315323 h 1629160"/>
              <a:gd name="connsiteX29" fmla="*/ 1576551 w 1745067"/>
              <a:gd name="connsiteY29" fmla="*/ 283792 h 1629160"/>
              <a:gd name="connsiteX30" fmla="*/ 1608082 w 1745067"/>
              <a:gd name="connsiteY30" fmla="*/ 262771 h 1629160"/>
              <a:gd name="connsiteX31" fmla="*/ 1660634 w 1745067"/>
              <a:gd name="connsiteY31" fmla="*/ 199709 h 1629160"/>
              <a:gd name="connsiteX32" fmla="*/ 1671144 w 1745067"/>
              <a:gd name="connsiteY32" fmla="*/ 168178 h 1629160"/>
              <a:gd name="connsiteX33" fmla="*/ 1713186 w 1745067"/>
              <a:gd name="connsiteY33" fmla="*/ 94605 h 1629160"/>
              <a:gd name="connsiteX34" fmla="*/ 1734206 w 1745067"/>
              <a:gd name="connsiteY34" fmla="*/ 31543 h 1629160"/>
              <a:gd name="connsiteX35" fmla="*/ 1744717 w 1745067"/>
              <a:gd name="connsiteY35" fmla="*/ 31543 h 162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745067" h="1629160">
                <a:moveTo>
                  <a:pt x="0" y="1303295"/>
                </a:moveTo>
                <a:cubicBezTo>
                  <a:pt x="87586" y="1380371"/>
                  <a:pt x="177150" y="1455256"/>
                  <a:pt x="262758" y="1534523"/>
                </a:cubicBezTo>
                <a:cubicBezTo>
                  <a:pt x="352839" y="1617932"/>
                  <a:pt x="211216" y="1517680"/>
                  <a:pt x="315310" y="1587074"/>
                </a:cubicBezTo>
                <a:cubicBezTo>
                  <a:pt x="322317" y="1597584"/>
                  <a:pt x="324788" y="1613475"/>
                  <a:pt x="336331" y="1618605"/>
                </a:cubicBezTo>
                <a:cubicBezTo>
                  <a:pt x="387867" y="1641510"/>
                  <a:pt x="542884" y="1620250"/>
                  <a:pt x="567558" y="1618605"/>
                </a:cubicBezTo>
                <a:cubicBezTo>
                  <a:pt x="571061" y="1608095"/>
                  <a:pt x="571923" y="1596292"/>
                  <a:pt x="578068" y="1587074"/>
                </a:cubicBezTo>
                <a:cubicBezTo>
                  <a:pt x="586313" y="1574706"/>
                  <a:pt x="602952" y="1568838"/>
                  <a:pt x="609600" y="1555543"/>
                </a:cubicBezTo>
                <a:cubicBezTo>
                  <a:pt x="617589" y="1539565"/>
                  <a:pt x="615410" y="1520226"/>
                  <a:pt x="620110" y="1502992"/>
                </a:cubicBezTo>
                <a:cubicBezTo>
                  <a:pt x="625940" y="1481615"/>
                  <a:pt x="641131" y="1439930"/>
                  <a:pt x="641131" y="1439930"/>
                </a:cubicBezTo>
                <a:cubicBezTo>
                  <a:pt x="642081" y="1427574"/>
                  <a:pt x="643936" y="1303756"/>
                  <a:pt x="662151" y="1261254"/>
                </a:cubicBezTo>
                <a:cubicBezTo>
                  <a:pt x="667127" y="1249643"/>
                  <a:pt x="674240" y="1238655"/>
                  <a:pt x="683172" y="1229723"/>
                </a:cubicBezTo>
                <a:cubicBezTo>
                  <a:pt x="692104" y="1220791"/>
                  <a:pt x="704424" y="1216044"/>
                  <a:pt x="714703" y="1208702"/>
                </a:cubicBezTo>
                <a:cubicBezTo>
                  <a:pt x="728957" y="1198520"/>
                  <a:pt x="742730" y="1187681"/>
                  <a:pt x="756744" y="1177171"/>
                </a:cubicBezTo>
                <a:cubicBezTo>
                  <a:pt x="767697" y="1144314"/>
                  <a:pt x="778321" y="1103229"/>
                  <a:pt x="809296" y="1082578"/>
                </a:cubicBezTo>
                <a:cubicBezTo>
                  <a:pt x="842878" y="1060189"/>
                  <a:pt x="844034" y="1062396"/>
                  <a:pt x="872358" y="1030026"/>
                </a:cubicBezTo>
                <a:cubicBezTo>
                  <a:pt x="887130" y="1013143"/>
                  <a:pt x="900940" y="995421"/>
                  <a:pt x="914400" y="977474"/>
                </a:cubicBezTo>
                <a:cubicBezTo>
                  <a:pt x="921979" y="967369"/>
                  <a:pt x="926488" y="954875"/>
                  <a:pt x="935420" y="945943"/>
                </a:cubicBezTo>
                <a:cubicBezTo>
                  <a:pt x="944352" y="937011"/>
                  <a:pt x="957510" y="933315"/>
                  <a:pt x="966951" y="924923"/>
                </a:cubicBezTo>
                <a:cubicBezTo>
                  <a:pt x="989170" y="905173"/>
                  <a:pt x="1005278" y="878351"/>
                  <a:pt x="1030013" y="861861"/>
                </a:cubicBezTo>
                <a:lnTo>
                  <a:pt x="1093075" y="819819"/>
                </a:lnTo>
                <a:cubicBezTo>
                  <a:pt x="1145266" y="741533"/>
                  <a:pt x="1078188" y="837683"/>
                  <a:pt x="1145627" y="756757"/>
                </a:cubicBezTo>
                <a:cubicBezTo>
                  <a:pt x="1153714" y="747053"/>
                  <a:pt x="1158561" y="734930"/>
                  <a:pt x="1166648" y="725226"/>
                </a:cubicBezTo>
                <a:cubicBezTo>
                  <a:pt x="1191938" y="694879"/>
                  <a:pt x="1198707" y="693343"/>
                  <a:pt x="1229710" y="672674"/>
                </a:cubicBezTo>
                <a:cubicBezTo>
                  <a:pt x="1240116" y="641457"/>
                  <a:pt x="1246769" y="603063"/>
                  <a:pt x="1271751" y="578081"/>
                </a:cubicBezTo>
                <a:cubicBezTo>
                  <a:pt x="1280683" y="569149"/>
                  <a:pt x="1292772" y="564068"/>
                  <a:pt x="1303282" y="557061"/>
                </a:cubicBezTo>
                <a:cubicBezTo>
                  <a:pt x="1352331" y="483489"/>
                  <a:pt x="1324303" y="508013"/>
                  <a:pt x="1376855" y="472978"/>
                </a:cubicBezTo>
                <a:cubicBezTo>
                  <a:pt x="1390869" y="451957"/>
                  <a:pt x="1396300" y="421214"/>
                  <a:pt x="1418896" y="409916"/>
                </a:cubicBezTo>
                <a:cubicBezTo>
                  <a:pt x="1472235" y="383246"/>
                  <a:pt x="1447901" y="397586"/>
                  <a:pt x="1492468" y="367874"/>
                </a:cubicBezTo>
                <a:cubicBezTo>
                  <a:pt x="1543684" y="291052"/>
                  <a:pt x="1475519" y="381999"/>
                  <a:pt x="1555531" y="315323"/>
                </a:cubicBezTo>
                <a:cubicBezTo>
                  <a:pt x="1565235" y="307236"/>
                  <a:pt x="1567619" y="292724"/>
                  <a:pt x="1576551" y="283792"/>
                </a:cubicBezTo>
                <a:cubicBezTo>
                  <a:pt x="1585483" y="274860"/>
                  <a:pt x="1598378" y="270858"/>
                  <a:pt x="1608082" y="262771"/>
                </a:cubicBezTo>
                <a:cubicBezTo>
                  <a:pt x="1638429" y="237481"/>
                  <a:pt x="1639965" y="230712"/>
                  <a:pt x="1660634" y="199709"/>
                </a:cubicBezTo>
                <a:cubicBezTo>
                  <a:pt x="1664137" y="189199"/>
                  <a:pt x="1666189" y="178087"/>
                  <a:pt x="1671144" y="168178"/>
                </a:cubicBezTo>
                <a:cubicBezTo>
                  <a:pt x="1709066" y="92334"/>
                  <a:pt x="1676333" y="186739"/>
                  <a:pt x="1713186" y="94605"/>
                </a:cubicBezTo>
                <a:cubicBezTo>
                  <a:pt x="1721415" y="74032"/>
                  <a:pt x="1727199" y="52564"/>
                  <a:pt x="1734206" y="31543"/>
                </a:cubicBezTo>
                <a:cubicBezTo>
                  <a:pt x="1748041" y="-9962"/>
                  <a:pt x="1744717" y="-11064"/>
                  <a:pt x="1744717" y="3154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152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6DDFBAD8-6B3F-41A2-8FC2-429D8E196D42}"/>
              </a:ext>
            </a:extLst>
          </p:cNvPr>
          <p:cNvSpPr txBox="1"/>
          <p:nvPr/>
        </p:nvSpPr>
        <p:spPr>
          <a:xfrm>
            <a:off x="769504" y="4440528"/>
            <a:ext cx="60944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hr-HR" sz="2400" dirty="0">
              <a:solidFill>
                <a:prstClr val="black"/>
              </a:solidFill>
              <a:ea typeface="+mj-ea"/>
              <a:cs typeface="+mj-cs"/>
            </a:endParaRPr>
          </a:p>
          <a:p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  <a:p>
            <a:b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hr-HR" sz="20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2A59DD7-40F6-4385-ABAD-884D5CF62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509" y="1909401"/>
            <a:ext cx="5439953" cy="3608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814217A-857B-42E2-AE1A-06597CB24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981" y="5594690"/>
            <a:ext cx="4346825" cy="341406"/>
          </a:xfrm>
          <a:prstGeom prst="rect">
            <a:avLst/>
          </a:prstGeom>
        </p:spPr>
      </p:pic>
      <p:sp>
        <p:nvSpPr>
          <p:cNvPr id="7" name="Strelica: desno 6">
            <a:extLst>
              <a:ext uri="{FF2B5EF4-FFF2-40B4-BE49-F238E27FC236}">
                <a16:creationId xmlns:a16="http://schemas.microsoft.com/office/drawing/2014/main" id="{BE33666F-3B56-4B62-9DDC-BA29FC101105}"/>
              </a:ext>
            </a:extLst>
          </p:cNvPr>
          <p:cNvSpPr/>
          <p:nvPr/>
        </p:nvSpPr>
        <p:spPr>
          <a:xfrm>
            <a:off x="3405352" y="2701159"/>
            <a:ext cx="3037489" cy="168165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Promotri tablicu i odgovori:</a:t>
            </a:r>
            <a:endParaRPr lang="hr-HR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B7BD2F82-DCB2-40FE-B801-FE773E02E6E6}"/>
              </a:ext>
            </a:extLst>
          </p:cNvPr>
          <p:cNvSpPr/>
          <p:nvPr/>
        </p:nvSpPr>
        <p:spPr>
          <a:xfrm>
            <a:off x="2259186" y="1334861"/>
            <a:ext cx="2562275" cy="137685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 država je površinom najveća?</a:t>
            </a:r>
            <a:endParaRPr lang="hr-HR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CF93DF6F-AF2A-4F60-A3FE-16658BE6689E}"/>
              </a:ext>
            </a:extLst>
          </p:cNvPr>
          <p:cNvSpPr/>
          <p:nvPr/>
        </p:nvSpPr>
        <p:spPr>
          <a:xfrm>
            <a:off x="173648" y="2571589"/>
            <a:ext cx="3037489" cy="127963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 država ima najveći broj stanovnika?</a:t>
            </a:r>
            <a:endParaRPr lang="hr-HR" dirty="0"/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50136B24-5D2E-476C-A86B-F702B79FCD86}"/>
              </a:ext>
            </a:extLst>
          </p:cNvPr>
          <p:cNvSpPr/>
          <p:nvPr/>
        </p:nvSpPr>
        <p:spPr>
          <a:xfrm>
            <a:off x="173648" y="3996290"/>
            <a:ext cx="2785242" cy="141373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 država je najmanja površinom?</a:t>
            </a:r>
            <a:endParaRPr lang="hr-HR" dirty="0"/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ED190242-EBF9-4F5D-8BCB-293B86DAF31F}"/>
              </a:ext>
            </a:extLst>
          </p:cNvPr>
          <p:cNvSpPr/>
          <p:nvPr/>
        </p:nvSpPr>
        <p:spPr>
          <a:xfrm>
            <a:off x="2584856" y="4703157"/>
            <a:ext cx="3921047" cy="20153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Usporedi udio stanovništva i površine Istočne Europe u odnosu na cijelu Europu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8945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A684ED-9B28-49F3-9533-AA0B20D158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345" y="1134459"/>
            <a:ext cx="9144000" cy="1655763"/>
          </a:xfrm>
        </p:spPr>
        <p:txBody>
          <a:bodyPr/>
          <a:lstStyle/>
          <a:p>
            <a:r>
              <a:rPr lang="hr-HR" dirty="0">
                <a:latin typeface="+mn-lt"/>
              </a:rPr>
              <a:t>Ponavljanje</a:t>
            </a:r>
            <a:r>
              <a:rPr lang="hr-HR" dirty="0"/>
              <a:t> 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1BADFCE9-BA08-43B0-BBCB-9C5478FC87E3}"/>
              </a:ext>
            </a:extLst>
          </p:cNvPr>
          <p:cNvSpPr txBox="1"/>
          <p:nvPr/>
        </p:nvSpPr>
        <p:spPr>
          <a:xfrm>
            <a:off x="1103586" y="2564524"/>
            <a:ext cx="103947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r-HR" sz="2400" dirty="0"/>
              <a:t>Popuni tablicu: </a:t>
            </a:r>
          </a:p>
          <a:p>
            <a:r>
              <a:rPr lang="hr-HR" sz="2400" dirty="0"/>
              <a:t>     Koristeći geografsku kartu upiši države koje pripadaju pojedinoj regiji</a:t>
            </a:r>
          </a:p>
          <a:p>
            <a:pPr marL="342900" indent="-342900">
              <a:buAutoNum type="arabicPeriod"/>
            </a:pPr>
            <a:endParaRPr lang="hr-HR" dirty="0"/>
          </a:p>
          <a:p>
            <a:pPr marL="342900" indent="-342900">
              <a:buAutoNum type="arabicPeriod"/>
            </a:pPr>
            <a:endParaRPr lang="hr-HR" dirty="0"/>
          </a:p>
          <a:p>
            <a:pPr marL="342900" indent="-342900">
              <a:buAutoNum type="arabicPeriod"/>
            </a:pPr>
            <a:endParaRPr lang="hr-HR" dirty="0"/>
          </a:p>
          <a:p>
            <a:pPr marL="342900" indent="-342900">
              <a:buAutoNum type="arabicPeriod"/>
            </a:pPr>
            <a:endParaRPr lang="hr-HR" dirty="0"/>
          </a:p>
          <a:p>
            <a:pPr marL="342900" indent="-342900">
              <a:buAutoNum type="arabicPeriod"/>
            </a:pPr>
            <a:endParaRPr lang="hr-HR" dirty="0"/>
          </a:p>
          <a:p>
            <a:pPr marL="342900" indent="-342900">
              <a:buAutoNum type="arabicPeriod"/>
            </a:pPr>
            <a:endParaRPr lang="hr-HR" dirty="0"/>
          </a:p>
          <a:p>
            <a:pPr marL="342900" indent="-342900">
              <a:buAutoNum type="arabicPeriod"/>
            </a:pPr>
            <a:endParaRPr lang="hr-HR" dirty="0"/>
          </a:p>
          <a:p>
            <a:pPr marL="342900" indent="-342900">
              <a:buAutoNum type="arabicPeriod"/>
            </a:pPr>
            <a:endParaRPr lang="hr-HR" dirty="0"/>
          </a:p>
          <a:p>
            <a:pPr marL="457200" indent="-457200">
              <a:buFont typeface="+mj-lt"/>
              <a:buAutoNum type="arabicPeriod" startAt="2"/>
            </a:pPr>
            <a:r>
              <a:rPr lang="hr-HR" sz="2400" dirty="0"/>
              <a:t>Navedi jednu posebnost po kojoj se ističe svaka regija.</a:t>
            </a:r>
          </a:p>
          <a:p>
            <a:r>
              <a:rPr lang="hr-HR" dirty="0"/>
              <a:t> </a:t>
            </a:r>
          </a:p>
        </p:txBody>
      </p:sp>
      <p:graphicFrame>
        <p:nvGraphicFramePr>
          <p:cNvPr id="4" name="Tablica 4">
            <a:extLst>
              <a:ext uri="{FF2B5EF4-FFF2-40B4-BE49-F238E27FC236}">
                <a16:creationId xmlns:a16="http://schemas.microsoft.com/office/drawing/2014/main" id="{9CB2039C-A1B2-4616-85ED-B1C67FD1D6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953318"/>
              </p:ext>
            </p:extLst>
          </p:nvPr>
        </p:nvGraphicFramePr>
        <p:xfrm>
          <a:off x="1554881" y="3496783"/>
          <a:ext cx="812800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17010185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77484395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4748118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7883020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433696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02078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Srednja Europa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Južna Europa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Jugoistočna Europa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Zapadna Europa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Sjeverna Europa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Istočna Europa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064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347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5946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73237"/>
            <a:ext cx="9144000" cy="1655763"/>
          </a:xfrm>
        </p:spPr>
        <p:txBody>
          <a:bodyPr>
            <a:normAutofit/>
          </a:bodyPr>
          <a:lstStyle/>
          <a:p>
            <a:r>
              <a:rPr lang="hr-HR" sz="4800" dirty="0">
                <a:latin typeface="+mn-lt"/>
              </a:rPr>
              <a:t>Nakon današnjeg sata moći ćete…</a:t>
            </a:r>
            <a:endParaRPr lang="x-none" sz="4800" dirty="0">
              <a:latin typeface="+mn-lt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D11F54D9-2001-4101-B782-BB81526EE13D}"/>
              </a:ext>
            </a:extLst>
          </p:cNvPr>
          <p:cNvSpPr txBox="1"/>
          <p:nvPr/>
        </p:nvSpPr>
        <p:spPr>
          <a:xfrm>
            <a:off x="1944277" y="3168201"/>
            <a:ext cx="8585463" cy="1771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- opisati i usporediti geografske posebnosti europskih regija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r-HR" sz="2800" dirty="0">
                <a:solidFill>
                  <a:srgbClr val="231F20"/>
                </a:solidFill>
              </a:rPr>
              <a:t>- </a:t>
            </a: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navesti države prema pripadnosti europskim regijama s pomoću geografske karte</a:t>
            </a:r>
          </a:p>
        </p:txBody>
      </p:sp>
    </p:spTree>
    <p:extLst>
      <p:ext uri="{BB962C8B-B14F-4D97-AF65-F5344CB8AC3E}">
        <p14:creationId xmlns:p14="http://schemas.microsoft.com/office/powerpoint/2010/main" val="50462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480" y="1096864"/>
            <a:ext cx="9144000" cy="1655763"/>
          </a:xfrm>
        </p:spPr>
        <p:txBody>
          <a:bodyPr/>
          <a:lstStyle/>
          <a:p>
            <a:pPr algn="l"/>
            <a:r>
              <a:rPr lang="hr-HR" dirty="0"/>
              <a:t>Regije i regionalizacija</a:t>
            </a:r>
            <a:endParaRPr lang="x-none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3F9A1E1-8D79-4420-87BD-7F962B7A5AFA}"/>
              </a:ext>
            </a:extLst>
          </p:cNvPr>
          <p:cNvSpPr txBox="1"/>
          <p:nvPr/>
        </p:nvSpPr>
        <p:spPr>
          <a:xfrm>
            <a:off x="485481" y="2498103"/>
            <a:ext cx="84676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i="1" dirty="0"/>
              <a:t>Regija</a:t>
            </a:r>
            <a:r>
              <a:rPr lang="hr-HR" sz="2400" dirty="0"/>
              <a:t> je prostor koji se izdvaja na osnovu skupa sličnih obilježja: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400" dirty="0"/>
              <a:t>položaja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hr-HR" sz="2400" dirty="0"/>
              <a:t>prirodno-geografskih značajki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hr-HR" sz="2400" dirty="0"/>
              <a:t>pripadnosti kulturnom krugu 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hr-HR" sz="2400" dirty="0"/>
              <a:t>društveno-gospodarskom razvoju</a:t>
            </a:r>
          </a:p>
          <a:p>
            <a:endParaRPr lang="hr-HR" sz="2400" dirty="0"/>
          </a:p>
        </p:txBody>
      </p:sp>
      <p:sp>
        <p:nvSpPr>
          <p:cNvPr id="5" name="Pravokutnik: zaobljeni dijagonalni kutovi 4">
            <a:extLst>
              <a:ext uri="{FF2B5EF4-FFF2-40B4-BE49-F238E27FC236}">
                <a16:creationId xmlns:a16="http://schemas.microsoft.com/office/drawing/2014/main" id="{6DC03ED2-5F95-407A-95FE-8365D55BD804}"/>
              </a:ext>
            </a:extLst>
          </p:cNvPr>
          <p:cNvSpPr/>
          <p:nvPr/>
        </p:nvSpPr>
        <p:spPr>
          <a:xfrm>
            <a:off x="492551" y="4713404"/>
            <a:ext cx="3299381" cy="1781666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Geografske regije teško je odrediti na osnovu samo jednog obilježja</a:t>
            </a:r>
          </a:p>
        </p:txBody>
      </p:sp>
      <p:sp>
        <p:nvSpPr>
          <p:cNvPr id="6" name="Pravokutnik: zaobljeni dijagonalni kutovi 5">
            <a:extLst>
              <a:ext uri="{FF2B5EF4-FFF2-40B4-BE49-F238E27FC236}">
                <a16:creationId xmlns:a16="http://schemas.microsoft.com/office/drawing/2014/main" id="{F4353542-D88D-490D-8529-B424EDC86F52}"/>
              </a:ext>
            </a:extLst>
          </p:cNvPr>
          <p:cNvSpPr/>
          <p:nvPr/>
        </p:nvSpPr>
        <p:spPr>
          <a:xfrm>
            <a:off x="5747992" y="4642703"/>
            <a:ext cx="3176834" cy="1923068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Regionalizacija je postupak podjele nekog prostora na veći broj regija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0805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CDADB6D-3480-4688-B2AD-ACDAE2199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5170"/>
            <a:ext cx="12192000" cy="5922171"/>
          </a:xfrm>
          <a:prstGeom prst="rect">
            <a:avLst/>
          </a:prstGeom>
        </p:spPr>
      </p:pic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504E1F53-EEE5-4318-953F-4B5B6D8D55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0875875"/>
              </p:ext>
            </p:extLst>
          </p:nvPr>
        </p:nvGraphicFramePr>
        <p:xfrm>
          <a:off x="1567878" y="1981747"/>
          <a:ext cx="9056244" cy="4429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03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9C327F5-1D79-4217-9E82-1C05445B6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69C327F5-1D79-4217-9E82-1C05445B69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69C327F5-1D79-4217-9E82-1C05445B6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69C327F5-1D79-4217-9E82-1C05445B6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A2F5FC8-856A-49D5-A2E1-0A8ADA407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1A2F5FC8-856A-49D5-A2E1-0A8ADA407E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1A2F5FC8-856A-49D5-A2E1-0A8ADA407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1A2F5FC8-856A-49D5-A2E1-0A8ADA407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C71BA04-BF28-4731-AAD5-3BF488EAE3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6C71BA04-BF28-4731-AAD5-3BF488EAE3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6C71BA04-BF28-4731-AAD5-3BF488EAE3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graphicEl>
                                              <a:dgm id="{6C71BA04-BF28-4731-AAD5-3BF488EAE3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612AA8-6925-4C18-8193-FF7B65E705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graphicEl>
                                              <a:dgm id="{D6612AA8-6925-4C18-8193-FF7B65E705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graphicEl>
                                              <a:dgm id="{D6612AA8-6925-4C18-8193-FF7B65E705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graphicEl>
                                              <a:dgm id="{D6612AA8-6925-4C18-8193-FF7B65E705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11CC97F-999B-4F4E-9F99-E67F01DA64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graphicEl>
                                              <a:dgm id="{011CC97F-999B-4F4E-9F99-E67F01DA64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graphicEl>
                                              <a:dgm id="{011CC97F-999B-4F4E-9F99-E67F01DA64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graphicEl>
                                              <a:dgm id="{011CC97F-999B-4F4E-9F99-E67F01DA64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36D9A1-738F-4280-86C7-1F820B611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graphicEl>
                                              <a:dgm id="{DE36D9A1-738F-4280-86C7-1F820B6118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graphicEl>
                                              <a:dgm id="{DE36D9A1-738F-4280-86C7-1F820B611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graphicEl>
                                              <a:dgm id="{DE36D9A1-738F-4280-86C7-1F820B611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ABD6F06-4DF2-4D45-B6DB-D3E581A9D0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graphicEl>
                                              <a:dgm id="{9ABD6F06-4DF2-4D45-B6DB-D3E581A9D0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9ABD6F06-4DF2-4D45-B6DB-D3E581A9D0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graphicEl>
                                              <a:dgm id="{9ABD6F06-4DF2-4D45-B6DB-D3E581A9D0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610B6C-5797-4ED5-9F70-1ED9BA6554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graphicEl>
                                              <a:dgm id="{76610B6C-5797-4ED5-9F70-1ED9BA6554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graphicEl>
                                              <a:dgm id="{76610B6C-5797-4ED5-9F70-1ED9BA6554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graphicEl>
                                              <a:dgm id="{76610B6C-5797-4ED5-9F70-1ED9BA6554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596996-AEE7-445D-A09C-243945E22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graphicEl>
                                              <a:dgm id="{17596996-AEE7-445D-A09C-243945E228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graphicEl>
                                              <a:dgm id="{17596996-AEE7-445D-A09C-243945E22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graphicEl>
                                              <a:dgm id="{17596996-AEE7-445D-A09C-243945E22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4E13027-D3A3-4CDE-A0D9-B97F9B4C8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graphicEl>
                                              <a:dgm id="{34E13027-D3A3-4CDE-A0D9-B97F9B4C87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graphicEl>
                                              <a:dgm id="{34E13027-D3A3-4CDE-A0D9-B97F9B4C8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graphicEl>
                                              <a:dgm id="{34E13027-D3A3-4CDE-A0D9-B97F9B4C8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EFF1959-53E9-4020-865B-8EF4E9193D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graphicEl>
                                              <a:dgm id="{FEFF1959-53E9-4020-865B-8EF4E9193D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graphicEl>
                                              <a:dgm id="{FEFF1959-53E9-4020-865B-8EF4E9193D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graphicEl>
                                              <a:dgm id="{FEFF1959-53E9-4020-865B-8EF4E9193D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4D5189C-5ECA-4B4C-8441-0A3C8A2D5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graphicEl>
                                              <a:dgm id="{94D5189C-5ECA-4B4C-8441-0A3C8A2D5F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graphicEl>
                                              <a:dgm id="{94D5189C-5ECA-4B4C-8441-0A3C8A2D5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graphicEl>
                                              <a:dgm id="{94D5189C-5ECA-4B4C-8441-0A3C8A2D5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0ECD827-7F43-41A3-B61C-DEBE45DFEC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graphicEl>
                                              <a:dgm id="{70ECD827-7F43-41A3-B61C-DEBE45DFEC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graphicEl>
                                              <a:dgm id="{70ECD827-7F43-41A3-B61C-DEBE45DFEC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graphicEl>
                                              <a:dgm id="{70ECD827-7F43-41A3-B61C-DEBE45DFEC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60602" y="1107800"/>
            <a:ext cx="9144000" cy="1655763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BEAEB447-7D5F-4326-A1AF-58ACF73FA654}"/>
              </a:ext>
            </a:extLst>
          </p:cNvPr>
          <p:cNvSpPr txBox="1"/>
          <p:nvPr/>
        </p:nvSpPr>
        <p:spPr>
          <a:xfrm>
            <a:off x="525517" y="2570944"/>
            <a:ext cx="677315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Zauzima središnji dio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Između Sjevernog mora, Baltika i Jadrana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Središnja uloga u povezivanju ostalih regija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Njemačka, Poljska, Češka, Slovačka, Švicarska, Lihtenštajn, Austrija, Slovenija, Mađarska i Hrvatska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976725E-8BBB-4265-A99E-DD9D32A3F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337" y="1585093"/>
            <a:ext cx="4241729" cy="50186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14F94278-DD97-49A4-BAB3-D837AB4CEE71}"/>
              </a:ext>
            </a:extLst>
          </p:cNvPr>
          <p:cNvSpPr/>
          <p:nvPr/>
        </p:nvSpPr>
        <p:spPr>
          <a:xfrm>
            <a:off x="525517" y="1345324"/>
            <a:ext cx="5087007" cy="10615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hr-HR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Srednja Europa</a:t>
            </a:r>
            <a:endParaRPr lang="hr-HR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DFB8149-F06A-483A-8DFD-9BD72C65F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026" y="5103968"/>
            <a:ext cx="436511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6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8B5C4E5-A617-43D1-AD46-658600FB7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468" y="1598513"/>
            <a:ext cx="4547679" cy="4140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CC107AE-D756-4F7E-858D-B88C5A020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419" y="5881197"/>
            <a:ext cx="4340728" cy="341406"/>
          </a:xfrm>
          <a:prstGeom prst="rect">
            <a:avLst/>
          </a:prstGeom>
        </p:spPr>
      </p:pic>
      <p:sp>
        <p:nvSpPr>
          <p:cNvPr id="7" name="Strelica: desno 6">
            <a:extLst>
              <a:ext uri="{FF2B5EF4-FFF2-40B4-BE49-F238E27FC236}">
                <a16:creationId xmlns:a16="http://schemas.microsoft.com/office/drawing/2014/main" id="{956AB13B-F8CB-4072-B514-F9AA3BD42F3E}"/>
              </a:ext>
            </a:extLst>
          </p:cNvPr>
          <p:cNvSpPr/>
          <p:nvPr/>
        </p:nvSpPr>
        <p:spPr>
          <a:xfrm>
            <a:off x="4286010" y="2845495"/>
            <a:ext cx="3037489" cy="168165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Promotri tablicu i odgovori:</a:t>
            </a:r>
            <a:endParaRPr lang="hr-HR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4CD7265D-77A1-46BF-8B30-13B848BED579}"/>
              </a:ext>
            </a:extLst>
          </p:cNvPr>
          <p:cNvSpPr/>
          <p:nvPr/>
        </p:nvSpPr>
        <p:spPr>
          <a:xfrm>
            <a:off x="3585034" y="1592096"/>
            <a:ext cx="2562275" cy="137685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 država je površinom najveća?</a:t>
            </a:r>
            <a:endParaRPr lang="hr-HR" dirty="0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822B1C76-772F-48A0-80FB-B808632C1397}"/>
              </a:ext>
            </a:extLst>
          </p:cNvPr>
          <p:cNvSpPr/>
          <p:nvPr/>
        </p:nvSpPr>
        <p:spPr>
          <a:xfrm>
            <a:off x="787130" y="2438654"/>
            <a:ext cx="3037489" cy="127963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 država ima najveći broj stanovnika?</a:t>
            </a:r>
            <a:endParaRPr lang="hr-HR" dirty="0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8E512941-CE9D-479E-A5BA-3CBAEB8F41DA}"/>
              </a:ext>
            </a:extLst>
          </p:cNvPr>
          <p:cNvSpPr/>
          <p:nvPr/>
        </p:nvSpPr>
        <p:spPr>
          <a:xfrm>
            <a:off x="1039377" y="3815509"/>
            <a:ext cx="2785242" cy="141373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 država je najmanja površinom?</a:t>
            </a:r>
            <a:endParaRPr lang="hr-HR" dirty="0"/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27AC5D51-D525-486D-A5D9-769B7A4CECF0}"/>
              </a:ext>
            </a:extLst>
          </p:cNvPr>
          <p:cNvSpPr/>
          <p:nvPr/>
        </p:nvSpPr>
        <p:spPr>
          <a:xfrm>
            <a:off x="3189429" y="4730969"/>
            <a:ext cx="3921047" cy="20153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Usporedi udio stanovništva i površine Srednje Europe u odnosu na cijelu Europu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7926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222" y="1208141"/>
            <a:ext cx="9144000" cy="1655763"/>
          </a:xfrm>
        </p:spPr>
        <p:txBody>
          <a:bodyPr/>
          <a:lstStyle/>
          <a:p>
            <a:pPr algn="l"/>
            <a:endParaRPr lang="x-none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4EDFFB86-A6AD-47C6-8D4A-DB9C308B99A1}"/>
              </a:ext>
            </a:extLst>
          </p:cNvPr>
          <p:cNvSpPr txBox="1"/>
          <p:nvPr/>
        </p:nvSpPr>
        <p:spPr>
          <a:xfrm>
            <a:off x="210098" y="2694316"/>
            <a:ext cx="752551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Turistički najvažnija regija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Osnovna obilježja su:</a:t>
            </a:r>
          </a:p>
          <a:p>
            <a:r>
              <a:rPr lang="hr-HR" sz="2400" dirty="0"/>
              <a:t>	- sredozemna klima</a:t>
            </a:r>
          </a:p>
          <a:p>
            <a:r>
              <a:rPr lang="hr-HR" sz="2400" dirty="0"/>
              <a:t>		- planinski reljef </a:t>
            </a:r>
          </a:p>
          <a:p>
            <a:r>
              <a:rPr lang="hr-HR" sz="2400" dirty="0"/>
              <a:t>			- pripadnost sredozemnom </a:t>
            </a:r>
          </a:p>
          <a:p>
            <a:r>
              <a:rPr lang="hr-HR" sz="2400" dirty="0"/>
              <a:t>	 		  kulturno- civilizacijskom krugu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Portugal, Španjolska, Andora, Italija, San Marino, </a:t>
            </a:r>
          </a:p>
          <a:p>
            <a:r>
              <a:rPr lang="hr-HR" sz="2400" dirty="0"/>
              <a:t>    Vatikan, Malta, Albanija, Grčka, </a:t>
            </a:r>
          </a:p>
          <a:p>
            <a:r>
              <a:rPr lang="hr-HR" sz="2400" dirty="0"/>
              <a:t>    Gibraltar (britanski posjed)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F558033-2524-428A-813D-DB8095FFB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641" y="1527954"/>
            <a:ext cx="4414136" cy="4793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C110A0B4-D3F1-4379-995C-D8BDFC49692A}"/>
              </a:ext>
            </a:extLst>
          </p:cNvPr>
          <p:cNvSpPr/>
          <p:nvPr/>
        </p:nvSpPr>
        <p:spPr>
          <a:xfrm>
            <a:off x="462455" y="1502979"/>
            <a:ext cx="4666593" cy="94593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hr-HR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Južna Europa</a:t>
            </a:r>
            <a:endParaRPr lang="hr-HR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BF4C8D6-68F8-4083-8A23-E322FDD63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742" y="6070889"/>
            <a:ext cx="436511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3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61A7BE8-7916-420C-A8C8-4EF03EA7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138" y="1515222"/>
            <a:ext cx="4520324" cy="4500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5A843F6-E03B-468C-BAF6-4E767E4A2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731" y="6146663"/>
            <a:ext cx="4340728" cy="341406"/>
          </a:xfrm>
          <a:prstGeom prst="rect">
            <a:avLst/>
          </a:prstGeom>
        </p:spPr>
      </p:pic>
      <p:sp>
        <p:nvSpPr>
          <p:cNvPr id="7" name="Strelica: desno 6">
            <a:extLst>
              <a:ext uri="{FF2B5EF4-FFF2-40B4-BE49-F238E27FC236}">
                <a16:creationId xmlns:a16="http://schemas.microsoft.com/office/drawing/2014/main" id="{E7C604B8-BD5E-4E79-80B0-1B02C59F4C62}"/>
              </a:ext>
            </a:extLst>
          </p:cNvPr>
          <p:cNvSpPr/>
          <p:nvPr/>
        </p:nvSpPr>
        <p:spPr>
          <a:xfrm>
            <a:off x="4286010" y="2845495"/>
            <a:ext cx="3037489" cy="168165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Promotri tablicu i odgovori:</a:t>
            </a:r>
            <a:endParaRPr lang="hr-HR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E08EB6CD-98EB-4C61-9BE7-33F9041D9461}"/>
              </a:ext>
            </a:extLst>
          </p:cNvPr>
          <p:cNvSpPr/>
          <p:nvPr/>
        </p:nvSpPr>
        <p:spPr>
          <a:xfrm>
            <a:off x="3585034" y="1442143"/>
            <a:ext cx="2562275" cy="137685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 država je površinom najveća?</a:t>
            </a:r>
            <a:endParaRPr lang="hr-HR" dirty="0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FAC292B7-B505-47E8-B232-B8442592BC10}"/>
              </a:ext>
            </a:extLst>
          </p:cNvPr>
          <p:cNvSpPr/>
          <p:nvPr/>
        </p:nvSpPr>
        <p:spPr>
          <a:xfrm>
            <a:off x="787130" y="2340721"/>
            <a:ext cx="3037489" cy="127963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 država ima najveći broj stanovnika?</a:t>
            </a:r>
            <a:endParaRPr lang="hr-HR" dirty="0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2AA59616-0311-4987-80FD-38D2841C4012}"/>
              </a:ext>
            </a:extLst>
          </p:cNvPr>
          <p:cNvSpPr/>
          <p:nvPr/>
        </p:nvSpPr>
        <p:spPr>
          <a:xfrm>
            <a:off x="1039377" y="3741627"/>
            <a:ext cx="2785242" cy="141373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 država je najmanja površinom?</a:t>
            </a:r>
            <a:endParaRPr lang="hr-HR" dirty="0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F4E83026-19CC-407D-8901-17EF520A506B}"/>
              </a:ext>
            </a:extLst>
          </p:cNvPr>
          <p:cNvSpPr/>
          <p:nvPr/>
        </p:nvSpPr>
        <p:spPr>
          <a:xfrm>
            <a:off x="3189429" y="4648423"/>
            <a:ext cx="3921047" cy="20153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Usporedi udio stanovništva i površine Južne Europe u odnosu na cijelu Europu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94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674" y="1358970"/>
            <a:ext cx="6094428" cy="1192868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F6DFFAE8-C9F5-4F59-99E9-77F94462A35C}"/>
              </a:ext>
            </a:extLst>
          </p:cNvPr>
          <p:cNvSpPr txBox="1"/>
          <p:nvPr/>
        </p:nvSpPr>
        <p:spPr>
          <a:xfrm>
            <a:off x="341722" y="2551837"/>
            <a:ext cx="633692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Najmanja regija po površini i broju stanovnika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Ovom regijom prolaze glavni prometni pravci koji povezuju  Europu i  jugozapadnu Aziju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Bosna i Hercegovina, Srbija, Crna Gora, Kosovo, Sjeverna Makedonija, Rumunjska i Bugarska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E74FAB7-F8D5-4E53-9AE5-982AAFF06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235" y="1495604"/>
            <a:ext cx="4673043" cy="5094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C9CC9E0A-C989-4F3A-B001-4A4298CC1684}"/>
              </a:ext>
            </a:extLst>
          </p:cNvPr>
          <p:cNvSpPr/>
          <p:nvPr/>
        </p:nvSpPr>
        <p:spPr>
          <a:xfrm>
            <a:off x="419659" y="1330574"/>
            <a:ext cx="6387034" cy="11109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hr-H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Jugoistočna Europa</a:t>
            </a: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5F970DC-75CC-4170-ADB3-89DE513F4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626" y="5424657"/>
            <a:ext cx="436511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3453</TotalTime>
  <Words>639</Words>
  <Application>Microsoft Office PowerPoint</Application>
  <PresentationFormat>Široki zaslon</PresentationFormat>
  <Paragraphs>117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Calibri Light</vt:lpstr>
      <vt:lpstr>Calibri</vt:lpstr>
      <vt:lpstr>Arial</vt:lpstr>
      <vt:lpstr>Office Theme</vt:lpstr>
      <vt:lpstr>Europske regije</vt:lpstr>
      <vt:lpstr>Nakon današnjeg sata moći ćete…</vt:lpstr>
      <vt:lpstr>Regije i regionalizacija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Ponavljanje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damir vinković</cp:lastModifiedBy>
  <cp:revision>56</cp:revision>
  <dcterms:created xsi:type="dcterms:W3CDTF">2021-01-04T08:54:24Z</dcterms:created>
  <dcterms:modified xsi:type="dcterms:W3CDTF">2021-04-22T19:27:26Z</dcterms:modified>
</cp:coreProperties>
</file>